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7FFE5A63_4F749972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8" r:id="rId2"/>
    <p:sldMasterId id="2147483681" r:id="rId3"/>
    <p:sldMasterId id="2147483684" r:id="rId4"/>
    <p:sldMasterId id="2147483687" r:id="rId5"/>
    <p:sldMasterId id="2147483690" r:id="rId6"/>
    <p:sldMasterId id="2147483693" r:id="rId7"/>
  </p:sldMasterIdLst>
  <p:notesMasterIdLst>
    <p:notesMasterId r:id="rId49"/>
  </p:notesMasterIdLst>
  <p:sldIdLst>
    <p:sldId id="289" r:id="rId8"/>
    <p:sldId id="2147375695" r:id="rId9"/>
    <p:sldId id="2147478792" r:id="rId10"/>
    <p:sldId id="2147478794" r:id="rId11"/>
    <p:sldId id="2147478799" r:id="rId12"/>
    <p:sldId id="2147478800" r:id="rId13"/>
    <p:sldId id="2147478801" r:id="rId14"/>
    <p:sldId id="2147478802" r:id="rId15"/>
    <p:sldId id="2147478723" r:id="rId16"/>
    <p:sldId id="2147478805" r:id="rId17"/>
    <p:sldId id="2147478807" r:id="rId18"/>
    <p:sldId id="2147478806" r:id="rId19"/>
    <p:sldId id="2147478803" r:id="rId20"/>
    <p:sldId id="2147478795" r:id="rId21"/>
    <p:sldId id="2147478796" r:id="rId22"/>
    <p:sldId id="2147478804" r:id="rId23"/>
    <p:sldId id="2147478831" r:id="rId24"/>
    <p:sldId id="2147478808" r:id="rId25"/>
    <p:sldId id="2147478809" r:id="rId26"/>
    <p:sldId id="2147375715" r:id="rId27"/>
    <p:sldId id="2147478810" r:id="rId28"/>
    <p:sldId id="2147478811" r:id="rId29"/>
    <p:sldId id="2147478812" r:id="rId30"/>
    <p:sldId id="2147478813" r:id="rId31"/>
    <p:sldId id="2147478814" r:id="rId32"/>
    <p:sldId id="2147478815" r:id="rId33"/>
    <p:sldId id="2147478816" r:id="rId34"/>
    <p:sldId id="2147478817" r:id="rId35"/>
    <p:sldId id="2147478819" r:id="rId36"/>
    <p:sldId id="2147478820" r:id="rId37"/>
    <p:sldId id="2147478821" r:id="rId38"/>
    <p:sldId id="2147478822" r:id="rId39"/>
    <p:sldId id="2147478823" r:id="rId40"/>
    <p:sldId id="2147478825" r:id="rId41"/>
    <p:sldId id="2147478824" r:id="rId42"/>
    <p:sldId id="2147478826" r:id="rId43"/>
    <p:sldId id="2147478827" r:id="rId44"/>
    <p:sldId id="2147478828" r:id="rId45"/>
    <p:sldId id="2147478829" r:id="rId46"/>
    <p:sldId id="2147478830" r:id="rId47"/>
    <p:sldId id="2147478761" r:id="rId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98A9305-3059-BE10-7947-A064B1C8211C}" name="Ivana Basaric" initials="IB" userId="S::Ivana.Basaric@elmec.it::4c9422d1-1652-4620-b29e-922151c7d880" providerId="AD"/>
  <p188:author id="{684CDA30-692E-1433-96A6-A5F8131E5922}" name="Stefano Sosio" initials="SS" userId="S::Stefano.Sosio@elmec.it::555cf27e-6eb6-47e4-9bea-78eddc3eebe5" providerId="AD"/>
  <p188:author id="{12208C31-CED9-BEF9-3C19-BD1864B73C08}" name="Davide Pesenti" initials="DP" userId="S::Davide.Pesenti@elmec.it::a85cdbe5-e85f-40e8-927d-507875897c49" providerId="AD"/>
  <p188:author id="{3B3BBACC-534F-2344-C001-886D8ED9F17C}" name="Valentina Polo" initials="VP" userId="S::Valentina.Polo@elmec.it::8b57407e-7924-403b-a135-68f695669280" providerId="AD"/>
  <p188:author id="{061765DC-0C27-3C9F-0E9B-7A7076F0617F}" name="Benedetta Bascape" initials="BB" userId="S::benedetta.bascape@elmec.it::8090953d-704f-4bc3-8e24-3fcba8e8a6d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comments/modernComment_7FFE5A63_4F74997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D2966F7-F90D-FF46-9166-536D12283720}" authorId="{C98A9305-3059-BE10-7947-A064B1C8211C}" status="resolved" created="2024-06-13T08:04:04.844">
    <pc:sldMkLst xmlns:pc="http://schemas.microsoft.com/office/powerpoint/2013/main/command">
      <pc:docMk/>
      <pc:sldMk cId="1120192277" sldId="4098"/>
    </pc:sldMkLst>
    <p188:txBody>
      <a:bodyPr/>
      <a:lstStyle/>
      <a:p>
        <a:r>
          <a:rPr lang="it-IT"/>
          <a:t>[@Valentina Polo] invertire l’ordine dei rombi… mettiamo centrale il DaaS e HD più in basso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6-13T08:57:50.074" authorId="{3B3BBACC-534F-2344-C001-886D8ED9F17C}"/>
          </p223:rxn>
        </p223:reaction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DA05A-B0BC-48AA-B3A4-027543FADF6A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8215C-A62C-449C-8D69-265290333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62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953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DFA00-66E3-8558-D6E1-D28FCF671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0B17AC-9127-D95F-00A9-84060F073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DBC0C-9A67-65E3-DB7E-BBAD8AD5C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33041-E976-3B97-2983-D92F09A5F8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8215C-A62C-449C-8D69-2652903334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72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DFA00-66E3-8558-D6E1-D28FCF671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0B17AC-9127-D95F-00A9-84060F073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DBC0C-9A67-65E3-DB7E-BBAD8AD5C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33041-E976-3B97-2983-D92F09A5F8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8215C-A62C-449C-8D69-2652903334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43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CC66-3F1D-6070-4A13-4A56C5E3A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3C4326-BA7C-BAF2-596A-7C460C50FF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D16A5-0634-5898-F2EA-5D07F0FCC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C9E24-625E-48E7-8964-C76F866E8F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8215C-A62C-449C-8D69-2652903334F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0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79F68-85F9-D9E5-3878-690246B55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79116A-2346-EC3D-E7B2-F09B3386A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ABEA21-AF2C-FC33-4CDC-0C1011C51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D00C5-7F98-BE49-06B5-05B03F49D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8215C-A62C-449C-8D69-2652903334F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79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BA781-EAA9-670F-2625-E6F255F9F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2F2055-6F61-A45B-1D1B-49859B9F6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66A07-149F-1EB6-63C1-33E7D53C8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0D369-AD01-FE3B-15F9-7A9E6F5A2D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8215C-A62C-449C-8D69-2652903334F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0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3498A-0EA9-C27B-5F28-729AE0976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1FA741-4928-DDA0-0C10-A4231A362F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AF05E1-C8BE-BA28-90BF-86F7C7E8E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86799-3DBF-9626-2C6E-8B74666BCF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8215C-A62C-449C-8D69-2652903334F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82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08D9E-2096-64CC-0D79-4719D3982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EE4CB-5251-C95E-175A-FD5EC291F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48A20-EB6F-D6C7-9B8C-C82D3A1E6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E473A-7B8F-97C9-C429-96EB24C45E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8215C-A62C-449C-8D69-2652903334F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99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C79C1-514F-EA56-2C03-05A28633E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66F663-43E0-8D12-9CE3-71807202F8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BDD8B-9F58-6C11-454E-C089F230B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8F7A1-FE32-0D6F-1C6C-91B43E27C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8215C-A62C-449C-8D69-2652903334F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66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C79C1-514F-EA56-2C03-05A28633E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66F663-43E0-8D12-9CE3-71807202F8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BDD8B-9F58-6C11-454E-C089F230B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8F7A1-FE32-0D6F-1C6C-91B43E27C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8215C-A62C-449C-8D69-2652903334F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06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C79C1-514F-EA56-2C03-05A28633E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66F663-43E0-8D12-9CE3-71807202F8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BDD8B-9F58-6C11-454E-C089F230B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8F7A1-FE32-0D6F-1C6C-91B43E27C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8215C-A62C-449C-8D69-2652903334F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26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7427C-68FB-46E7-82D2-F92736BA2D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81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FBD0-D85A-1793-9AC2-975E7DEA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A5574F-0365-2D7A-1ECD-16F89083AA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242174-7E75-DC81-B7ED-FF0C5072E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7E215-C67C-4EE1-80F6-6B4B9EE156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8215C-A62C-449C-8D69-2652903334F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81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2EFF6-E5BA-65A4-B87A-2ACCA9AEE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C9145-04AC-E58B-728F-DD925E6B71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2A85A-F4EF-EB83-A26C-DB0436857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143BF-8A9E-0875-9C6E-C1799C85A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8215C-A62C-449C-8D69-2652903334F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46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11922-E316-EE8B-D972-8664D9A5F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7406D2-53D7-1118-2EF0-BE9E92695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FE10C1-620E-15BE-02A6-AAA93F243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41276-6DC2-1635-7728-9B954DF993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8215C-A62C-449C-8D69-2652903334F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41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A1911-6554-ED5A-BDE5-E7C86AE9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B57292-7972-E16C-C768-FD1A65F2D8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CBE7B-0E5C-DD68-E53E-29B66CC65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F8D59-A923-97F7-642E-8F55AE200B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8215C-A62C-449C-8D69-2652903334F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24428-33A2-197A-C897-F0ACB9A50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D3D460-C243-E045-EE8F-E44AFB2D6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63202-2F4B-B70B-5D19-A9057FA71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3670B-464A-C4E5-94B5-34F1F305B1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8215C-A62C-449C-8D69-2652903334F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53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24428-33A2-197A-C897-F0ACB9A50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D3D460-C243-E045-EE8F-E44AFB2D6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63202-2F4B-B70B-5D19-A9057FA71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3670B-464A-C4E5-94B5-34F1F305B1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8215C-A62C-449C-8D69-2652903334F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032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C8931-593C-83FC-5A7F-F9997381A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A3EC8-BC4A-06F3-23BC-3C4886EAA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F16ED0-ADD0-3181-AF8D-06ABCF829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87E61-A048-6112-B8F7-3BC6D686F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8215C-A62C-449C-8D69-2652903334F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24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7427C-68FB-46E7-82D2-F92736BA2D3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8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63222-F505-2669-C5C5-AD12FC0C4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83895EC-CD7C-6A5C-B042-95F586D1B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2B7B7DE-8D18-702B-22EA-52320BB80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C4DC0B5-EEC7-2E23-CFAE-090FB481BF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7427C-68FB-46E7-82D2-F92736BA2D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51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FA743-255C-3298-B95E-23B7125A1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40D2D44-2869-1C7E-D48A-AF935C72FE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55D3BC4-4FC2-8704-B7DD-CFFD073B9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53D018-0330-0C2D-CD2F-E399342517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7427C-68FB-46E7-82D2-F92736BA2D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48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84BF2-25E9-D0ED-B0C4-79C19C1EC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D15C0DF-0022-888D-162A-36E802F00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93BCDF7-6F43-B033-AD60-6476F0CFF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5418007-AB99-8639-E717-2F35F7D6C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7427C-68FB-46E7-82D2-F92736BA2D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71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95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8215C-A62C-449C-8D69-2652903334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61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DFA00-66E3-8558-D6E1-D28FCF671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0B17AC-9127-D95F-00A9-84060F073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DBC0C-9A67-65E3-DB7E-BBAD8AD5C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33041-E976-3B97-2983-D92F09A5F8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8215C-A62C-449C-8D69-2652903334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29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DFA00-66E3-8558-D6E1-D28FCF671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0B17AC-9127-D95F-00A9-84060F073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DBC0C-9A67-65E3-DB7E-BBAD8AD5C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33041-E976-3B97-2983-D92F09A5F8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8215C-A62C-449C-8D69-2652903334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31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147553" cy="6858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F274BF-AD06-9401-490E-8544D1D4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127" y="331673"/>
            <a:ext cx="6395416" cy="38200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306459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E12132B-678F-603B-B15D-BC56DB42F006}"/>
              </a:ext>
            </a:extLst>
          </p:cNvPr>
          <p:cNvSpPr txBox="1"/>
          <p:nvPr/>
        </p:nvSpPr>
        <p:spPr>
          <a:xfrm>
            <a:off x="393943" y="6366676"/>
            <a:ext cx="6099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3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ELMEC.COM</a:t>
            </a:r>
          </a:p>
        </p:txBody>
      </p:sp>
    </p:spTree>
    <p:extLst>
      <p:ext uri="{BB962C8B-B14F-4D97-AF65-F5344CB8AC3E}">
        <p14:creationId xmlns:p14="http://schemas.microsoft.com/office/powerpoint/2010/main" val="151865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190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F79E5774-06E9-FD46-8674-B4BBA2E12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900000"/>
            <a:ext cx="9144000" cy="489527"/>
          </a:xfrm>
          <a:prstGeom prst="rect">
            <a:avLst/>
          </a:prstGeom>
        </p:spPr>
        <p:txBody>
          <a:bodyPr anchor="b"/>
          <a:lstStyle>
            <a:lvl1pPr algn="l">
              <a:defRPr sz="3000" b="1" i="0" spc="-30" baseline="0">
                <a:solidFill>
                  <a:srgbClr val="002755"/>
                </a:solidFill>
                <a:latin typeface="Calibri" panose="020F0502020204030204" pitchFamily="34" charset="0"/>
                <a:ea typeface="Source Sans Pro Semibold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9" name="Segnaposto testo 13">
            <a:extLst>
              <a:ext uri="{FF2B5EF4-FFF2-40B4-BE49-F238E27FC236}">
                <a16:creationId xmlns:a16="http://schemas.microsoft.com/office/drawing/2014/main" id="{0EF58414-E2A2-614D-B8CC-DEE6283FFC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725" y="2214000"/>
            <a:ext cx="9144000" cy="31781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it-IT" sz="1600" b="0" i="0">
                <a:solidFill>
                  <a:srgbClr val="002755"/>
                </a:solidFill>
                <a:latin typeface="Calibri Light" panose="020F0302020204030204" pitchFamily="34" charset="0"/>
                <a:ea typeface="Source Sans Pro Light" charset="0"/>
                <a:cs typeface="Calibri Light" panose="020F0302020204030204" pitchFamily="34" charset="0"/>
              </a:defRPr>
            </a:lvl1pPr>
          </a:lstStyle>
          <a:p>
            <a:pPr marL="215900" lvl="0" indent="-215900">
              <a:lnSpc>
                <a:spcPct val="100000"/>
              </a:lnSpc>
              <a:buClr>
                <a:schemeClr val="tx2"/>
              </a:buClr>
            </a:pPr>
            <a:r>
              <a:rPr lang="en-US"/>
              <a:t>Click to edit Master text styles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3F1FD1BC-F674-1849-9072-11359C8A3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440000"/>
            <a:ext cx="9144000" cy="35112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rgbClr val="002755"/>
                </a:solidFill>
                <a:latin typeface="Calibri Light" panose="020F0302020204030204" pitchFamily="34" charset="0"/>
                <a:ea typeface="Source Sans Pro Light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12" name="Segnaposto contenuto 8">
            <a:extLst>
              <a:ext uri="{FF2B5EF4-FFF2-40B4-BE49-F238E27FC236}">
                <a16:creationId xmlns:a16="http://schemas.microsoft.com/office/drawing/2014/main" id="{CED6A8B8-70CE-5A43-A64F-9AF9435F5C77}"/>
              </a:ext>
            </a:extLst>
          </p:cNvPr>
          <p:cNvSpPr txBox="1">
            <a:spLocks/>
          </p:cNvSpPr>
          <p:nvPr/>
        </p:nvSpPr>
        <p:spPr>
          <a:xfrm>
            <a:off x="631428" y="6355416"/>
            <a:ext cx="834123" cy="234949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D7E5E8DA-D85A-4ACE-A139-A5A5623F8BF1}" type="slidenum">
              <a:rPr lang="it-IT" sz="900" b="0" i="0" smtClean="0">
                <a:solidFill>
                  <a:srgbClr val="002755"/>
                </a:solidFill>
                <a:latin typeface="Calibri Light" panose="020F0302020204030204" pitchFamily="34" charset="0"/>
                <a:ea typeface="Source Sans Pro" charset="0"/>
                <a:cs typeface="Calibri Light" panose="020F0302020204030204" pitchFamily="34" charset="0"/>
              </a:rPr>
              <a:pPr algn="l"/>
              <a:t>‹#›</a:t>
            </a:fld>
            <a:endParaRPr lang="it-IT" sz="900" b="0" i="0">
              <a:solidFill>
                <a:srgbClr val="002755"/>
              </a:solidFill>
              <a:latin typeface="Calibri Light" panose="020F0302020204030204" pitchFamily="34" charset="0"/>
              <a:ea typeface="Source Sans Pro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441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NZA - CARTIG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55AEF194-4993-014F-9C55-B8E1DCF02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" y="331673"/>
            <a:ext cx="10515600" cy="38200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E37091F-25C2-662B-DC7B-0FE03E576E41}"/>
              </a:ext>
            </a:extLst>
          </p:cNvPr>
          <p:cNvSpPr txBox="1"/>
          <p:nvPr/>
        </p:nvSpPr>
        <p:spPr>
          <a:xfrm>
            <a:off x="393943" y="6366676"/>
            <a:ext cx="6099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spc="300" dirty="0">
                <a:solidFill>
                  <a:schemeClr val="bg1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ELMEC.COM</a:t>
            </a:r>
          </a:p>
        </p:txBody>
      </p:sp>
    </p:spTree>
    <p:extLst>
      <p:ext uri="{BB962C8B-B14F-4D97-AF65-F5344CB8AC3E}">
        <p14:creationId xmlns:p14="http://schemas.microsoft.com/office/powerpoint/2010/main" val="1578382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interna 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486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17654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erna 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DFD718-D061-4915-66B8-6CEC0351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" y="331673"/>
            <a:ext cx="10515600" cy="38200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C94276-73B1-04B4-92A3-387649CB766E}"/>
              </a:ext>
            </a:extLst>
          </p:cNvPr>
          <p:cNvSpPr txBox="1"/>
          <p:nvPr userDrawn="1"/>
        </p:nvSpPr>
        <p:spPr>
          <a:xfrm>
            <a:off x="393943" y="6366676"/>
            <a:ext cx="6099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3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ELMEC.COM</a:t>
            </a:r>
          </a:p>
        </p:txBody>
      </p:sp>
    </p:spTree>
    <p:extLst>
      <p:ext uri="{BB962C8B-B14F-4D97-AF65-F5344CB8AC3E}">
        <p14:creationId xmlns:p14="http://schemas.microsoft.com/office/powerpoint/2010/main" val="3788491136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NZA - CARTIG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341999E-B8EF-9116-AC64-53AE9B2D9F66}"/>
              </a:ext>
            </a:extLst>
          </p:cNvPr>
          <p:cNvSpPr txBox="1"/>
          <p:nvPr/>
        </p:nvSpPr>
        <p:spPr>
          <a:xfrm>
            <a:off x="677914" y="1920896"/>
            <a:ext cx="43470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us Jakarta Sans" pitchFamily="2" charset="77"/>
                <a:ea typeface="+mn-ea"/>
                <a:cs typeface="Plus Jakarta Sans" pitchFamily="2" charset="77"/>
              </a:rPr>
              <a:t>Buongiorno,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us Jakarta Sans" pitchFamily="2" charset="77"/>
                <a:ea typeface="+mn-ea"/>
                <a:cs typeface="Plus Jakarta Sans" pitchFamily="2" charset="77"/>
              </a:rPr>
              <a:t>Ti racconto il servizio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us Jakarta Sans" pitchFamily="2" charset="77"/>
                <a:ea typeface="+mn-ea"/>
                <a:cs typeface="Plus Jakarta Sans" pitchFamily="2" charset="77"/>
              </a:rPr>
              <a:t>Produttività Utenti</a:t>
            </a:r>
          </a:p>
        </p:txBody>
      </p:sp>
      <p:cxnSp>
        <p:nvCxnSpPr>
          <p:cNvPr id="4" name="Google Shape;235;p25">
            <a:extLst>
              <a:ext uri="{FF2B5EF4-FFF2-40B4-BE49-F238E27FC236}">
                <a16:creationId xmlns:a16="http://schemas.microsoft.com/office/drawing/2014/main" id="{86F45C8D-4064-510F-DBC6-54B8E615F7D2}"/>
              </a:ext>
            </a:extLst>
          </p:cNvPr>
          <p:cNvCxnSpPr>
            <a:cxnSpLocks/>
          </p:cNvCxnSpPr>
          <p:nvPr/>
        </p:nvCxnSpPr>
        <p:spPr>
          <a:xfrm>
            <a:off x="819082" y="3608720"/>
            <a:ext cx="0" cy="173232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9870766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 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968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NZA - CARTIG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341999E-B8EF-9116-AC64-53AE9B2D9F66}"/>
              </a:ext>
            </a:extLst>
          </p:cNvPr>
          <p:cNvSpPr txBox="1"/>
          <p:nvPr/>
        </p:nvSpPr>
        <p:spPr>
          <a:xfrm>
            <a:off x="677914" y="1920896"/>
            <a:ext cx="43470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us Jakarta Sans" pitchFamily="2" charset="77"/>
                <a:ea typeface="+mn-ea"/>
                <a:cs typeface="Plus Jakarta Sans" pitchFamily="2" charset="77"/>
              </a:rPr>
              <a:t>Buongiorno,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us Jakarta Sans" pitchFamily="2" charset="77"/>
                <a:ea typeface="+mn-ea"/>
                <a:cs typeface="Plus Jakarta Sans" pitchFamily="2" charset="77"/>
              </a:rPr>
              <a:t>Ti racconto il servizio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us Jakarta Sans" pitchFamily="2" charset="77"/>
                <a:ea typeface="+mn-ea"/>
                <a:cs typeface="Plus Jakarta Sans" pitchFamily="2" charset="77"/>
              </a:rPr>
              <a:t>DaaS</a:t>
            </a:r>
            <a:r>
              <a:rPr kumimoji="0" lang="it-IT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us Jakarta Sans" pitchFamily="2" charset="77"/>
                <a:ea typeface="+mn-ea"/>
                <a:cs typeface="Plus Jakarta Sans" pitchFamily="2" charset="77"/>
              </a:rPr>
              <a:t> Retail</a:t>
            </a:r>
          </a:p>
        </p:txBody>
      </p:sp>
      <p:cxnSp>
        <p:nvCxnSpPr>
          <p:cNvPr id="4" name="Google Shape;235;p25">
            <a:extLst>
              <a:ext uri="{FF2B5EF4-FFF2-40B4-BE49-F238E27FC236}">
                <a16:creationId xmlns:a16="http://schemas.microsoft.com/office/drawing/2014/main" id="{86F45C8D-4064-510F-DBC6-54B8E615F7D2}"/>
              </a:ext>
            </a:extLst>
          </p:cNvPr>
          <p:cNvCxnSpPr>
            <a:cxnSpLocks/>
          </p:cNvCxnSpPr>
          <p:nvPr/>
        </p:nvCxnSpPr>
        <p:spPr>
          <a:xfrm>
            <a:off x="819082" y="3608720"/>
            <a:ext cx="0" cy="173232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944674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0007600" y="0"/>
            <a:ext cx="2184401" cy="6858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47F333E-8D7B-2732-E598-6A3DBBA36F75}"/>
              </a:ext>
            </a:extLst>
          </p:cNvPr>
          <p:cNvSpPr txBox="1"/>
          <p:nvPr/>
        </p:nvSpPr>
        <p:spPr>
          <a:xfrm>
            <a:off x="393943" y="6366676"/>
            <a:ext cx="6099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3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ELMEC.COM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E0C0516-FCF9-4C15-6182-F68C2D73B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" y="331673"/>
            <a:ext cx="9294067" cy="38200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1048496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 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8967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NZA - CARTIG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341999E-B8EF-9116-AC64-53AE9B2D9F66}"/>
              </a:ext>
            </a:extLst>
          </p:cNvPr>
          <p:cNvSpPr txBox="1"/>
          <p:nvPr/>
        </p:nvSpPr>
        <p:spPr>
          <a:xfrm>
            <a:off x="677914" y="1920896"/>
            <a:ext cx="47464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us Jakarta Sans" pitchFamily="2" charset="77"/>
                <a:ea typeface="+mn-ea"/>
                <a:cs typeface="Plus Jakarta Sans" pitchFamily="2" charset="77"/>
              </a:rPr>
              <a:t>Buongiorno,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us Jakarta Sans" pitchFamily="2" charset="77"/>
                <a:ea typeface="+mn-ea"/>
                <a:cs typeface="Plus Jakarta Sans" pitchFamily="2" charset="77"/>
              </a:rPr>
              <a:t>Ti racconto il servizio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us Jakarta Sans" pitchFamily="2" charset="77"/>
                <a:ea typeface="+mn-ea"/>
                <a:cs typeface="Plus Jakarta Sans" pitchFamily="2" charset="77"/>
              </a:rPr>
              <a:t>Infrastruttura e Dati</a:t>
            </a:r>
          </a:p>
        </p:txBody>
      </p:sp>
      <p:cxnSp>
        <p:nvCxnSpPr>
          <p:cNvPr id="4" name="Google Shape;235;p25">
            <a:extLst>
              <a:ext uri="{FF2B5EF4-FFF2-40B4-BE49-F238E27FC236}">
                <a16:creationId xmlns:a16="http://schemas.microsoft.com/office/drawing/2014/main" id="{86F45C8D-4064-510F-DBC6-54B8E615F7D2}"/>
              </a:ext>
            </a:extLst>
          </p:cNvPr>
          <p:cNvCxnSpPr>
            <a:cxnSpLocks/>
          </p:cNvCxnSpPr>
          <p:nvPr/>
        </p:nvCxnSpPr>
        <p:spPr>
          <a:xfrm>
            <a:off x="819082" y="3608720"/>
            <a:ext cx="0" cy="173232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2201071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 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08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NZA - CARTIG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35;p25">
            <a:extLst>
              <a:ext uri="{FF2B5EF4-FFF2-40B4-BE49-F238E27FC236}">
                <a16:creationId xmlns:a16="http://schemas.microsoft.com/office/drawing/2014/main" id="{86F45C8D-4064-510F-DBC6-54B8E615F7D2}"/>
              </a:ext>
            </a:extLst>
          </p:cNvPr>
          <p:cNvCxnSpPr>
            <a:cxnSpLocks/>
          </p:cNvCxnSpPr>
          <p:nvPr/>
        </p:nvCxnSpPr>
        <p:spPr>
          <a:xfrm>
            <a:off x="819082" y="3608720"/>
            <a:ext cx="0" cy="173232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9B7516E-7551-23A2-66F9-308A85C60967}"/>
              </a:ext>
            </a:extLst>
          </p:cNvPr>
          <p:cNvSpPr txBox="1"/>
          <p:nvPr/>
        </p:nvSpPr>
        <p:spPr>
          <a:xfrm>
            <a:off x="637303" y="1620859"/>
            <a:ext cx="5490606" cy="1979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37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Arial"/>
              </a:rPr>
              <a:t>Buongiorno,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37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Arial"/>
              </a:rPr>
              <a:t>Ti racconto il servizio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4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Arial"/>
              </a:rPr>
              <a:t>Licenze Software</a:t>
            </a:r>
          </a:p>
        </p:txBody>
      </p:sp>
    </p:spTree>
    <p:extLst>
      <p:ext uri="{BB962C8B-B14F-4D97-AF65-F5344CB8AC3E}">
        <p14:creationId xmlns:p14="http://schemas.microsoft.com/office/powerpoint/2010/main" val="3171177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 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8573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NZA - CARTIG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35;p25">
            <a:extLst>
              <a:ext uri="{FF2B5EF4-FFF2-40B4-BE49-F238E27FC236}">
                <a16:creationId xmlns:a16="http://schemas.microsoft.com/office/drawing/2014/main" id="{86F45C8D-4064-510F-DBC6-54B8E615F7D2}"/>
              </a:ext>
            </a:extLst>
          </p:cNvPr>
          <p:cNvCxnSpPr>
            <a:cxnSpLocks/>
          </p:cNvCxnSpPr>
          <p:nvPr/>
        </p:nvCxnSpPr>
        <p:spPr>
          <a:xfrm>
            <a:off x="819082" y="3608720"/>
            <a:ext cx="0" cy="173232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9B7516E-7551-23A2-66F9-308A85C60967}"/>
              </a:ext>
            </a:extLst>
          </p:cNvPr>
          <p:cNvSpPr txBox="1"/>
          <p:nvPr/>
        </p:nvSpPr>
        <p:spPr>
          <a:xfrm>
            <a:off x="637303" y="1620859"/>
            <a:ext cx="5490606" cy="1979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37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Arial"/>
              </a:rPr>
              <a:t>Buongiorno,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37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Arial"/>
              </a:rPr>
              <a:t>Ti racconto il servizio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4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Arial"/>
              </a:rPr>
              <a:t>Licenze Software</a:t>
            </a:r>
          </a:p>
        </p:txBody>
      </p:sp>
    </p:spTree>
    <p:extLst>
      <p:ext uri="{BB962C8B-B14F-4D97-AF65-F5344CB8AC3E}">
        <p14:creationId xmlns:p14="http://schemas.microsoft.com/office/powerpoint/2010/main" val="2321059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 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80535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NZA - CARTIG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235;p25">
            <a:extLst>
              <a:ext uri="{FF2B5EF4-FFF2-40B4-BE49-F238E27FC236}">
                <a16:creationId xmlns:a16="http://schemas.microsoft.com/office/drawing/2014/main" id="{81234F43-29D7-9DAB-D047-B791FC3D22C6}"/>
              </a:ext>
            </a:extLst>
          </p:cNvPr>
          <p:cNvCxnSpPr>
            <a:cxnSpLocks/>
          </p:cNvCxnSpPr>
          <p:nvPr/>
        </p:nvCxnSpPr>
        <p:spPr>
          <a:xfrm>
            <a:off x="819082" y="3608720"/>
            <a:ext cx="0" cy="173232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A3EF5A-30DC-44E8-74A1-92B4AE5F1209}"/>
              </a:ext>
            </a:extLst>
          </p:cNvPr>
          <p:cNvSpPr txBox="1"/>
          <p:nvPr/>
        </p:nvSpPr>
        <p:spPr>
          <a:xfrm>
            <a:off x="638452" y="1620977"/>
            <a:ext cx="5590816" cy="19799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37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Arial"/>
              </a:rPr>
              <a:t>Buongiorno,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37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Arial"/>
              </a:rPr>
              <a:t>Ti racconto il servizio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4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Arial"/>
              </a:rPr>
              <a:t>Apple</a:t>
            </a:r>
          </a:p>
        </p:txBody>
      </p:sp>
    </p:spTree>
    <p:extLst>
      <p:ext uri="{BB962C8B-B14F-4D97-AF65-F5344CB8AC3E}">
        <p14:creationId xmlns:p14="http://schemas.microsoft.com/office/powerpoint/2010/main" val="9383915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 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38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834" y="0"/>
            <a:ext cx="5486401" cy="6858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18546EB-3FCB-89E8-0F14-DEFCE38CE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365" y="331673"/>
            <a:ext cx="5041177" cy="38200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246385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473871" y="1021193"/>
            <a:ext cx="5001603" cy="4743719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9296401" y="1021191"/>
            <a:ext cx="2335272" cy="2242206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9296401" y="3522704"/>
            <a:ext cx="2335272" cy="2242206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6718301" y="3522704"/>
            <a:ext cx="2335272" cy="2242206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7DFD138C-FD55-F040-BB81-A9A956347E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718301" y="1021191"/>
            <a:ext cx="2335272" cy="2242206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5758828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9791700" y="1021192"/>
            <a:ext cx="1725672" cy="4616739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5421373" y="4480403"/>
            <a:ext cx="1725672" cy="1157525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5421373" y="1021193"/>
            <a:ext cx="4064000" cy="1632699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453372" y="2988384"/>
            <a:ext cx="2032000" cy="2649545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5421373" y="2988384"/>
            <a:ext cx="1725672" cy="1157525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EEB9F71-832A-B713-E7D3-E4DB4932B5FC}"/>
              </a:ext>
            </a:extLst>
          </p:cNvPr>
          <p:cNvSpPr txBox="1"/>
          <p:nvPr/>
        </p:nvSpPr>
        <p:spPr>
          <a:xfrm>
            <a:off x="393943" y="6366676"/>
            <a:ext cx="6099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3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ELMEC.COM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8C57FE-5BA2-926E-BEEC-CDB1AFDEB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" y="331673"/>
            <a:ext cx="9294067" cy="38200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175724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9296401" y="1021191"/>
            <a:ext cx="2335272" cy="2242206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718301" y="1021191"/>
            <a:ext cx="2335272" cy="2242206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6718301" y="3522704"/>
            <a:ext cx="2335272" cy="2242206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73871" y="1021193"/>
            <a:ext cx="5001603" cy="4743719"/>
          </a:xfrm>
          <a:prstGeom prst="roundRect">
            <a:avLst>
              <a:gd name="adj" fmla="val 3684"/>
            </a:avLst>
          </a:prstGeom>
          <a:solidFill>
            <a:srgbClr val="F9FAFD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1743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9296401" y="1021191"/>
            <a:ext cx="2335272" cy="2242206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718301" y="1021191"/>
            <a:ext cx="2335272" cy="2242206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6718301" y="3522704"/>
            <a:ext cx="2335272" cy="2242206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9296401" y="3522704"/>
            <a:ext cx="2335272" cy="2242206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5B7AED-79AB-9E5C-0EAB-53151FBBC0FE}"/>
              </a:ext>
            </a:extLst>
          </p:cNvPr>
          <p:cNvSpPr txBox="1"/>
          <p:nvPr/>
        </p:nvSpPr>
        <p:spPr>
          <a:xfrm>
            <a:off x="393943" y="6366676"/>
            <a:ext cx="6099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3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ELMEC.COM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91DDB74-2674-FC79-E8DC-152BAAA30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" y="331673"/>
            <a:ext cx="9294067" cy="38200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023210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435100" y="1021193"/>
            <a:ext cx="1955800" cy="1962848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594101" y="1021193"/>
            <a:ext cx="1955800" cy="1962848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5753100" y="1021193"/>
            <a:ext cx="1955800" cy="1962848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1435100" y="3649687"/>
            <a:ext cx="1955800" cy="1962848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20"/>
          </p:nvPr>
        </p:nvSpPr>
        <p:spPr>
          <a:xfrm>
            <a:off x="3594101" y="3649687"/>
            <a:ext cx="1955800" cy="1962848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1"/>
          </p:nvPr>
        </p:nvSpPr>
        <p:spPr>
          <a:xfrm>
            <a:off x="5753100" y="3649687"/>
            <a:ext cx="1955800" cy="1962848"/>
          </a:xfrm>
          <a:prstGeom prst="roundRect">
            <a:avLst>
              <a:gd name="adj" fmla="val 3650"/>
            </a:avLst>
          </a:prstGeom>
        </p:spPr>
        <p:txBody>
          <a:bodyPr wrap="square">
            <a:noAutofit/>
          </a:bodyPr>
          <a:lstStyle>
            <a:lvl1pPr>
              <a:defRPr b="0" i="0">
                <a:latin typeface="Poppins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141680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terna 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DFD718-D061-4915-66B8-6CEC0351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" y="331673"/>
            <a:ext cx="10515600" cy="38200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C94276-73B1-04B4-92A3-387649CB766E}"/>
              </a:ext>
            </a:extLst>
          </p:cNvPr>
          <p:cNvSpPr txBox="1"/>
          <p:nvPr/>
        </p:nvSpPr>
        <p:spPr>
          <a:xfrm>
            <a:off x="393943" y="6366676"/>
            <a:ext cx="6099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3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ELMEC.COM</a:t>
            </a:r>
          </a:p>
        </p:txBody>
      </p:sp>
      <p:sp>
        <p:nvSpPr>
          <p:cNvPr id="4" name="CasellaDiTesto 2">
            <a:extLst>
              <a:ext uri="{FF2B5EF4-FFF2-40B4-BE49-F238E27FC236}">
                <a16:creationId xmlns:a16="http://schemas.microsoft.com/office/drawing/2014/main" id="{A2C16180-7EE4-37B1-9039-20C9C00538AE}"/>
              </a:ext>
            </a:extLst>
          </p:cNvPr>
          <p:cNvSpPr txBox="1"/>
          <p:nvPr userDrawn="1"/>
        </p:nvSpPr>
        <p:spPr>
          <a:xfrm>
            <a:off x="393943" y="6366676"/>
            <a:ext cx="6099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3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ELMEC.COM</a:t>
            </a:r>
          </a:p>
        </p:txBody>
      </p:sp>
    </p:spTree>
    <p:extLst>
      <p:ext uri="{BB962C8B-B14F-4D97-AF65-F5344CB8AC3E}">
        <p14:creationId xmlns:p14="http://schemas.microsoft.com/office/powerpoint/2010/main" val="107105514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дзаголовок 2"/>
          <p:cNvSpPr txBox="1">
            <a:spLocks/>
          </p:cNvSpPr>
          <p:nvPr/>
        </p:nvSpPr>
        <p:spPr>
          <a:xfrm rot="16200000">
            <a:off x="-162920" y="2287653"/>
            <a:ext cx="1252939" cy="187096"/>
          </a:xfrm>
          <a:prstGeom prst="rect">
            <a:avLst/>
          </a:prstGeom>
        </p:spPr>
        <p:txBody>
          <a:bodyPr vert="horz" lIns="60951" tIns="30475" rIns="60951" bIns="30475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0" i="0" u="none" strike="noStrike" kern="0" cap="none" spc="133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60" r:id="rId16"/>
  </p:sldLayoutIdLst>
  <p:transition spd="slow">
    <p:push dir="u"/>
  </p:transition>
  <p:txStyles>
    <p:titleStyle>
      <a:lvl1pPr algn="l" defTabSz="609559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390" indent="-152390" algn="l" defTabSz="609559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indent="-152390" algn="l" defTabSz="60955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9" indent="-152390" algn="l" defTabSz="60955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729" indent="-152390" algn="l" defTabSz="60955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9" indent="-152390" algn="l" defTabSz="60955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288" indent="-152390" algn="l" defTabSz="60955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068" indent="-152390" algn="l" defTabSz="60955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847" indent="-152390" algn="l" defTabSz="60955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628" indent="-152390" algn="l" defTabSz="609559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80" algn="l" defTabSz="6095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559" algn="l" defTabSz="6095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39" algn="l" defTabSz="6095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119" algn="l" defTabSz="6095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899" algn="l" defTabSz="6095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678" algn="l" defTabSz="6095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458" algn="l" defTabSz="6095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237" algn="l" defTabSz="6095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>
          <p15:clr>
            <a:srgbClr val="F26B43"/>
          </p15:clr>
        </p15:guide>
        <p15:guide id="2" pos="576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096428A-96A5-76BC-1570-5731673EBB07}"/>
              </a:ext>
            </a:extLst>
          </p:cNvPr>
          <p:cNvSpPr/>
          <p:nvPr/>
        </p:nvSpPr>
        <p:spPr>
          <a:xfrm>
            <a:off x="0" y="1"/>
            <a:ext cx="12192000" cy="6942003"/>
          </a:xfrm>
          <a:prstGeom prst="rect">
            <a:avLst/>
          </a:prstGeom>
          <a:gradFill>
            <a:gsLst>
              <a:gs pos="78000">
                <a:schemeClr val="tx1">
                  <a:lumMod val="50000"/>
                </a:schemeClr>
              </a:gs>
              <a:gs pos="0">
                <a:srgbClr val="7826FD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pic>
        <p:nvPicPr>
          <p:cNvPr id="4" name="Immagine 3" descr="Immagine che contiene computer, computer, interno, viola&#10;&#10;Descrizione generata automaticamente">
            <a:extLst>
              <a:ext uri="{FF2B5EF4-FFF2-40B4-BE49-F238E27FC236}">
                <a16:creationId xmlns:a16="http://schemas.microsoft.com/office/drawing/2014/main" id="{8BC5107E-B7F4-1679-4453-F3AD727D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112" y="952872"/>
            <a:ext cx="7685699" cy="5935675"/>
          </a:xfrm>
          <a:prstGeom prst="rect">
            <a:avLst/>
          </a:prstGeom>
        </p:spPr>
      </p:pic>
      <p:pic>
        <p:nvPicPr>
          <p:cNvPr id="5" name="Immagine 4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6A33D9C-34CE-9B40-568D-B7930F216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26" y="570674"/>
            <a:ext cx="2158773" cy="56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8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ransition spd="slow">
    <p:push dir="u"/>
  </p:transition>
  <p:txStyles>
    <p:titleStyle>
      <a:lvl1pPr algn="l" defTabSz="609482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372" indent="-152372" algn="l" defTabSz="60948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13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185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596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3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07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0820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561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30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4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48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225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8966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709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45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19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793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096428A-96A5-76BC-1570-5731673EBB07}"/>
              </a:ext>
            </a:extLst>
          </p:cNvPr>
          <p:cNvSpPr/>
          <p:nvPr/>
        </p:nvSpPr>
        <p:spPr>
          <a:xfrm>
            <a:off x="0" y="1"/>
            <a:ext cx="12192000" cy="6942003"/>
          </a:xfrm>
          <a:prstGeom prst="rect">
            <a:avLst/>
          </a:prstGeom>
          <a:gradFill>
            <a:gsLst>
              <a:gs pos="78000">
                <a:schemeClr val="tx1">
                  <a:lumMod val="50000"/>
                </a:schemeClr>
              </a:gs>
              <a:gs pos="0">
                <a:srgbClr val="7826FD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pic>
        <p:nvPicPr>
          <p:cNvPr id="5" name="Immagine 4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D6A33D9C-34CE-9B40-568D-B7930F216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26" y="570674"/>
            <a:ext cx="2158773" cy="563332"/>
          </a:xfrm>
          <a:prstGeom prst="rect">
            <a:avLst/>
          </a:prstGeom>
        </p:spPr>
      </p:pic>
      <p:pic>
        <p:nvPicPr>
          <p:cNvPr id="3" name="Immagine 2" descr="Immagine che contiene computer, Dispositivo elettronico, gadget, computer&#10;&#10;Descrizione generata automaticamente">
            <a:extLst>
              <a:ext uri="{FF2B5EF4-FFF2-40B4-BE49-F238E27FC236}">
                <a16:creationId xmlns:a16="http://schemas.microsoft.com/office/drawing/2014/main" id="{42106B0B-4C89-DA91-22DC-B14B7F71A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95" y="88794"/>
            <a:ext cx="8702547" cy="67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transition spd="slow">
    <p:push dir="u"/>
  </p:transition>
  <p:txStyles>
    <p:titleStyle>
      <a:lvl1pPr algn="l" defTabSz="609482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372" indent="-152372" algn="l" defTabSz="60948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13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185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596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3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07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0820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561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30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4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48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225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8966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709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45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19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793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1175B529-FD0B-2ADB-338D-79B7BBE0B69E}"/>
              </a:ext>
            </a:extLst>
          </p:cNvPr>
          <p:cNvSpPr/>
          <p:nvPr/>
        </p:nvSpPr>
        <p:spPr>
          <a:xfrm>
            <a:off x="0" y="1"/>
            <a:ext cx="12192000" cy="6942003"/>
          </a:xfrm>
          <a:prstGeom prst="rect">
            <a:avLst/>
          </a:prstGeom>
          <a:gradFill>
            <a:gsLst>
              <a:gs pos="78000">
                <a:schemeClr val="tx1">
                  <a:lumMod val="50000"/>
                </a:schemeClr>
              </a:gs>
              <a:gs pos="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pic>
        <p:nvPicPr>
          <p:cNvPr id="3" name="Immagine 2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226FDDE5-6A31-D97D-807A-8FEEE3095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88" y="570488"/>
            <a:ext cx="2159195" cy="563368"/>
          </a:xfrm>
          <a:prstGeom prst="rect">
            <a:avLst/>
          </a:prstGeom>
        </p:spPr>
      </p:pic>
      <p:pic>
        <p:nvPicPr>
          <p:cNvPr id="8" name="Immagine 7" descr="Immagine che contiene luce&#10;&#10;Descrizione generata automaticamente con attendibilità bassa">
            <a:extLst>
              <a:ext uri="{FF2B5EF4-FFF2-40B4-BE49-F238E27FC236}">
                <a16:creationId xmlns:a16="http://schemas.microsoft.com/office/drawing/2014/main" id="{BD0B9C06-A1EA-4F98-2CD9-2B8CC21EB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508" y="157140"/>
            <a:ext cx="6739582" cy="651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9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transition spd="slow">
    <p:push dir="u"/>
  </p:transition>
  <p:txStyles>
    <p:titleStyle>
      <a:lvl1pPr algn="l" defTabSz="609482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372" indent="-152372" algn="l" defTabSz="60948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13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185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596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3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07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0820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561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30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4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48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225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8966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709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45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19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793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1175B529-FD0B-2ADB-338D-79B7BBE0B69E}"/>
              </a:ext>
            </a:extLst>
          </p:cNvPr>
          <p:cNvSpPr/>
          <p:nvPr/>
        </p:nvSpPr>
        <p:spPr>
          <a:xfrm>
            <a:off x="0" y="1"/>
            <a:ext cx="12192000" cy="6942003"/>
          </a:xfrm>
          <a:prstGeom prst="rect">
            <a:avLst/>
          </a:prstGeom>
          <a:gradFill>
            <a:gsLst>
              <a:gs pos="78000">
                <a:schemeClr val="tx1">
                  <a:lumMod val="50000"/>
                </a:schemeClr>
              </a:gs>
              <a:gs pos="0">
                <a:schemeClr val="accent5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pic>
        <p:nvPicPr>
          <p:cNvPr id="2" name="Immagine 1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4CC637A0-EF68-1522-E7B9-4F593D55E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88" y="570488"/>
            <a:ext cx="2159195" cy="563368"/>
          </a:xfrm>
          <a:prstGeom prst="rect">
            <a:avLst/>
          </a:prstGeom>
        </p:spPr>
      </p:pic>
      <p:pic>
        <p:nvPicPr>
          <p:cNvPr id="6" name="Immagine 5" descr="Immagine che contiene testo, schermata, computer, computer&#10;&#10;Descrizione generata automaticamente">
            <a:extLst>
              <a:ext uri="{FF2B5EF4-FFF2-40B4-BE49-F238E27FC236}">
                <a16:creationId xmlns:a16="http://schemas.microsoft.com/office/drawing/2014/main" id="{F9E21935-3AB7-BEDD-E2C4-E82C69094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725" y="732720"/>
            <a:ext cx="6457444" cy="648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ransition spd="slow">
    <p:push dir="u"/>
  </p:transition>
  <p:txStyles>
    <p:titleStyle>
      <a:lvl1pPr algn="l" defTabSz="609482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372" indent="-152372" algn="l" defTabSz="60948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13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185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596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3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07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0820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561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30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4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48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225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8966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709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45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19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793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1175B529-FD0B-2ADB-338D-79B7BBE0B69E}"/>
              </a:ext>
            </a:extLst>
          </p:cNvPr>
          <p:cNvSpPr/>
          <p:nvPr/>
        </p:nvSpPr>
        <p:spPr>
          <a:xfrm>
            <a:off x="0" y="1"/>
            <a:ext cx="12192000" cy="6942003"/>
          </a:xfrm>
          <a:prstGeom prst="rect">
            <a:avLst/>
          </a:prstGeom>
          <a:gradFill>
            <a:gsLst>
              <a:gs pos="78000">
                <a:schemeClr val="tx1">
                  <a:lumMod val="50000"/>
                </a:schemeClr>
              </a:gs>
              <a:gs pos="0">
                <a:schemeClr val="accent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pic>
        <p:nvPicPr>
          <p:cNvPr id="3" name="Immagine 2" descr="Immagine che contiene candela, luce&#10;&#10;Descrizione generata automaticamente">
            <a:extLst>
              <a:ext uri="{FF2B5EF4-FFF2-40B4-BE49-F238E27FC236}">
                <a16:creationId xmlns:a16="http://schemas.microsoft.com/office/drawing/2014/main" id="{3A2070B5-020D-CCC1-4DC3-05515E45A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03" y="-192899"/>
            <a:ext cx="7243797" cy="7243797"/>
          </a:xfrm>
          <a:prstGeom prst="rect">
            <a:avLst/>
          </a:prstGeom>
        </p:spPr>
      </p:pic>
      <p:pic>
        <p:nvPicPr>
          <p:cNvPr id="4" name="Immagine 3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F0106C34-7241-03AB-8F30-4069FB5A3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88" y="570488"/>
            <a:ext cx="2159195" cy="56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0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ransition spd="slow">
    <p:push dir="u"/>
  </p:transition>
  <p:txStyles>
    <p:titleStyle>
      <a:lvl1pPr algn="l" defTabSz="609482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372" indent="-152372" algn="l" defTabSz="60948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13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185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596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3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07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0820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561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30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4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48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225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8966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709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45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19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793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1175B529-FD0B-2ADB-338D-79B7BBE0B69E}"/>
              </a:ext>
            </a:extLst>
          </p:cNvPr>
          <p:cNvSpPr/>
          <p:nvPr/>
        </p:nvSpPr>
        <p:spPr>
          <a:xfrm>
            <a:off x="0" y="1"/>
            <a:ext cx="12192000" cy="6942003"/>
          </a:xfrm>
          <a:prstGeom prst="rect">
            <a:avLst/>
          </a:prstGeom>
          <a:gradFill>
            <a:gsLst>
              <a:gs pos="78000">
                <a:schemeClr val="tx1">
                  <a:lumMod val="50000"/>
                </a:schemeClr>
              </a:gs>
              <a:gs pos="0">
                <a:srgbClr val="7826FD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pic>
        <p:nvPicPr>
          <p:cNvPr id="2" name="Immagine 1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BF754E2F-26CE-306C-D2C4-B2F883BC4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82" y="570488"/>
            <a:ext cx="2159195" cy="563368"/>
          </a:xfrm>
          <a:prstGeom prst="rect">
            <a:avLst/>
          </a:prstGeom>
        </p:spPr>
      </p:pic>
      <p:pic>
        <p:nvPicPr>
          <p:cNvPr id="7" name="Picture 2" descr="A group of people working on laptops&#10;&#10;Description automatically generated">
            <a:extLst>
              <a:ext uri="{FF2B5EF4-FFF2-40B4-BE49-F238E27FC236}">
                <a16:creationId xmlns:a16="http://schemas.microsoft.com/office/drawing/2014/main" id="{9D7094D4-5F11-4EAC-3807-F2D349F6DF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7000" contrast="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5243" y="596114"/>
            <a:ext cx="8140106" cy="625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1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</p:sldLayoutIdLst>
  <p:transition spd="slow">
    <p:push dir="u"/>
  </p:transition>
  <p:txStyles>
    <p:titleStyle>
      <a:lvl1pPr algn="l" defTabSz="609482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372" indent="-152372" algn="l" defTabSz="60948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13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185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596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3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078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0820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561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304" indent="-152372" algn="l" defTabSz="609482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4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48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225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8966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709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450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19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7932" algn="l" defTabSz="60948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7FFE5A63_4F749972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04AB6AE1-5F66-D1DF-9C2E-D2B8FB3B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81" y="570860"/>
            <a:ext cx="2158914" cy="56329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D67432-15F3-9FC9-501E-B59AC20E1CBD}"/>
              </a:ext>
            </a:extLst>
          </p:cNvPr>
          <p:cNvSpPr txBox="1"/>
          <p:nvPr/>
        </p:nvSpPr>
        <p:spPr>
          <a:xfrm>
            <a:off x="4015948" y="2109413"/>
            <a:ext cx="4160114" cy="1938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7199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DEV HUB</a:t>
            </a:r>
          </a:p>
          <a:p>
            <a:pPr algn="ctr"/>
            <a:r>
              <a:rPr lang="it-IT" sz="48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VueJS</a:t>
            </a:r>
            <a:endParaRPr lang="it-IT" sz="48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000B374-1C8B-1D96-AD68-033E16759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291" y="4203498"/>
            <a:ext cx="6037416" cy="33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4886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9841DF-3D90-202E-F0F5-BC6ACD796B49}"/>
              </a:ext>
            </a:extLst>
          </p:cNvPr>
          <p:cNvSpPr txBox="1"/>
          <p:nvPr/>
        </p:nvSpPr>
        <p:spPr>
          <a:xfrm>
            <a:off x="457200" y="887635"/>
            <a:ext cx="43159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contenitore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B34D7-CDDE-FB7B-DB94-181AAA1D96A5}"/>
              </a:ext>
            </a:extLst>
          </p:cNvPr>
          <p:cNvSpPr txBox="1"/>
          <p:nvPr/>
        </p:nvSpPr>
        <p:spPr>
          <a:xfrm>
            <a:off x="6096000" y="887635"/>
            <a:ext cx="489127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contenitore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justify-content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dirty="0">
                <a:highlight>
                  <a:srgbClr val="FFFF00"/>
                </a:highlight>
                <a:latin typeface="Consolas" panose="020B0609020204030204" pitchFamily="49" charset="0"/>
              </a:rPr>
              <a:t>align-items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lightgray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02DF21-E7CF-5DAE-2DEB-B8D8744967EB}"/>
              </a:ext>
            </a:extLst>
          </p:cNvPr>
          <p:cNvSpPr txBox="1"/>
          <p:nvPr/>
        </p:nvSpPr>
        <p:spPr>
          <a:xfrm>
            <a:off x="457200" y="2756148"/>
            <a:ext cx="37650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contenitore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.box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AC154C-FA1D-0408-CC8A-33C726B9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376" y="4878646"/>
            <a:ext cx="7445249" cy="1459119"/>
          </a:xfrm>
          <a:prstGeom prst="rect">
            <a:avLst/>
          </a:prstGeom>
        </p:spPr>
      </p:pic>
      <p:sp>
        <p:nvSpPr>
          <p:cNvPr id="11" name="Titolo 2">
            <a:extLst>
              <a:ext uri="{FF2B5EF4-FFF2-40B4-BE49-F238E27FC236}">
                <a16:creationId xmlns:a16="http://schemas.microsoft.com/office/drawing/2014/main" id="{F181AD2A-E8E4-9403-162E-A147D429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" y="331673"/>
            <a:ext cx="10515600" cy="382006"/>
          </a:xfrm>
        </p:spPr>
        <p:txBody>
          <a:bodyPr/>
          <a:lstStyle/>
          <a:p>
            <a:r>
              <a:rPr lang="it-IT" dirty="0"/>
              <a:t>CSS - </a:t>
            </a:r>
            <a:r>
              <a:rPr lang="it-IT" dirty="0" err="1"/>
              <a:t>Flexbox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953489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4EA8B-1D6D-1FCF-703A-3642077A3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2591E7-4BDF-3F32-D301-A2E2043F143D}"/>
              </a:ext>
            </a:extLst>
          </p:cNvPr>
          <p:cNvSpPr txBox="1"/>
          <p:nvPr/>
        </p:nvSpPr>
        <p:spPr>
          <a:xfrm>
            <a:off x="432054" y="938926"/>
            <a:ext cx="4880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justify-content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flex-start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E67FC-6C7E-C4E0-11F6-052754DA4000}"/>
              </a:ext>
            </a:extLst>
          </p:cNvPr>
          <p:cNvSpPr txBox="1"/>
          <p:nvPr/>
        </p:nvSpPr>
        <p:spPr>
          <a:xfrm>
            <a:off x="432054" y="2377058"/>
            <a:ext cx="4880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justify-content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flex-end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EA4187-5675-BD4F-72D7-2F61908D2722}"/>
              </a:ext>
            </a:extLst>
          </p:cNvPr>
          <p:cNvSpPr txBox="1"/>
          <p:nvPr/>
        </p:nvSpPr>
        <p:spPr>
          <a:xfrm>
            <a:off x="432054" y="3803479"/>
            <a:ext cx="4880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justify-content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2A104-D1F8-177B-F041-802CD0F7DCCA}"/>
              </a:ext>
            </a:extLst>
          </p:cNvPr>
          <p:cNvSpPr txBox="1"/>
          <p:nvPr/>
        </p:nvSpPr>
        <p:spPr>
          <a:xfrm>
            <a:off x="432054" y="5229900"/>
            <a:ext cx="4880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justify-content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space-around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6B240D-4C1F-B625-19E0-F5AD6115E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38926"/>
            <a:ext cx="4880610" cy="984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910E96-6A77-0C6F-CE29-CF5FDE9BA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77058"/>
            <a:ext cx="4880610" cy="973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F3F67-0DEE-1EF8-2FF3-B0A8AC60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3803479"/>
            <a:ext cx="4880609" cy="975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90B21-ABD9-D8EF-3E53-BC361C3EC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7" y="5229900"/>
            <a:ext cx="4880609" cy="988850"/>
          </a:xfrm>
          <a:prstGeom prst="rect">
            <a:avLst/>
          </a:prstGeom>
        </p:spPr>
      </p:pic>
      <p:sp>
        <p:nvSpPr>
          <p:cNvPr id="15" name="Titolo 2">
            <a:extLst>
              <a:ext uri="{FF2B5EF4-FFF2-40B4-BE49-F238E27FC236}">
                <a16:creationId xmlns:a16="http://schemas.microsoft.com/office/drawing/2014/main" id="{532AE584-650A-2BCF-FF9A-C978DE58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" y="331673"/>
            <a:ext cx="10515600" cy="382006"/>
          </a:xfrm>
        </p:spPr>
        <p:txBody>
          <a:bodyPr/>
          <a:lstStyle/>
          <a:p>
            <a:r>
              <a:rPr lang="it-IT" dirty="0"/>
              <a:t>CSS – </a:t>
            </a:r>
            <a:r>
              <a:rPr lang="it-IT" dirty="0" err="1"/>
              <a:t>Flexbox</a:t>
            </a:r>
            <a:r>
              <a:rPr lang="it-IT" dirty="0"/>
              <a:t> 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817242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66EB3-7DDB-969D-FC61-C352D6392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5609F2-4D92-4493-79E9-24ACA1C827B3}"/>
              </a:ext>
            </a:extLst>
          </p:cNvPr>
          <p:cNvSpPr txBox="1"/>
          <p:nvPr/>
        </p:nvSpPr>
        <p:spPr>
          <a:xfrm>
            <a:off x="496062" y="1990486"/>
            <a:ext cx="4880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lign-items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flex-start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1A7F82-5A73-BF54-E48B-0D40B8D5B678}"/>
              </a:ext>
            </a:extLst>
          </p:cNvPr>
          <p:cNvSpPr txBox="1"/>
          <p:nvPr/>
        </p:nvSpPr>
        <p:spPr>
          <a:xfrm>
            <a:off x="496062" y="4015136"/>
            <a:ext cx="4880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align-items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flex-end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309A31-7F6D-564F-37A1-06985F80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90486"/>
            <a:ext cx="4880610" cy="984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FF16F9-D133-0694-37A7-E83BD7E27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475" y="4015136"/>
            <a:ext cx="4900086" cy="984942"/>
          </a:xfrm>
          <a:prstGeom prst="rect">
            <a:avLst/>
          </a:prstGeom>
        </p:spPr>
      </p:pic>
      <p:sp>
        <p:nvSpPr>
          <p:cNvPr id="9" name="Titolo 2">
            <a:extLst>
              <a:ext uri="{FF2B5EF4-FFF2-40B4-BE49-F238E27FC236}">
                <a16:creationId xmlns:a16="http://schemas.microsoft.com/office/drawing/2014/main" id="{5E360349-2146-8E39-6A73-9E76C932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43" y="331673"/>
            <a:ext cx="10515600" cy="382006"/>
          </a:xfrm>
        </p:spPr>
        <p:txBody>
          <a:bodyPr/>
          <a:lstStyle/>
          <a:p>
            <a:r>
              <a:rPr lang="it-IT" dirty="0"/>
              <a:t>CSS – </a:t>
            </a:r>
            <a:r>
              <a:rPr lang="it-IT" dirty="0" err="1"/>
              <a:t>Flexbox</a:t>
            </a:r>
            <a:r>
              <a:rPr lang="it-IT" dirty="0"/>
              <a:t> 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435510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0A863-ADC6-863A-92C7-795D13AA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JavaScript – Ripresa argomenti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54CAC0-F62C-05B8-E2D2-8FC9229148D7}"/>
              </a:ext>
            </a:extLst>
          </p:cNvPr>
          <p:cNvGrpSpPr/>
          <p:nvPr/>
        </p:nvGrpSpPr>
        <p:grpSpPr>
          <a:xfrm>
            <a:off x="173694" y="1513332"/>
            <a:ext cx="10956098" cy="4414311"/>
            <a:chOff x="1020427" y="1816342"/>
            <a:chExt cx="10957526" cy="441488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E664AD3-CB55-7F95-EF8E-F649C7CB1F17}"/>
                </a:ext>
              </a:extLst>
            </p:cNvPr>
            <p:cNvGrpSpPr/>
            <p:nvPr/>
          </p:nvGrpSpPr>
          <p:grpSpPr>
            <a:xfrm>
              <a:off x="1020427" y="1816342"/>
              <a:ext cx="10957526" cy="4414884"/>
              <a:chOff x="1163741" y="1594214"/>
              <a:chExt cx="10957526" cy="4414884"/>
            </a:xfrm>
          </p:grpSpPr>
          <p:sp>
            <p:nvSpPr>
              <p:cNvPr id="6" name="TextBox 19">
                <a:extLst>
                  <a:ext uri="{FF2B5EF4-FFF2-40B4-BE49-F238E27FC236}">
                    <a16:creationId xmlns:a16="http://schemas.microsoft.com/office/drawing/2014/main" id="{BF38E3EF-80C2-5375-22B2-AAC2B33DBC69}"/>
                  </a:ext>
                </a:extLst>
              </p:cNvPr>
              <p:cNvSpPr txBox="1"/>
              <p:nvPr/>
            </p:nvSpPr>
            <p:spPr>
              <a:xfrm>
                <a:off x="7973682" y="5116430"/>
                <a:ext cx="4147585" cy="892668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sz="1600" b="1" dirty="0">
                    <a:solidFill>
                      <a:schemeClr val="accent4"/>
                    </a:solidFill>
                    <a:latin typeface="Poppins" pitchFamily="2" charset="77"/>
                    <a:cs typeface="Poppins" pitchFamily="2" charset="77"/>
                  </a:rPr>
                  <a:t>Tipi di </a:t>
                </a:r>
                <a:r>
                  <a:rPr lang="en-US" sz="1600" b="1" dirty="0" err="1">
                    <a:solidFill>
                      <a:schemeClr val="accent4"/>
                    </a:solidFill>
                    <a:latin typeface="Poppins" pitchFamily="2" charset="77"/>
                    <a:cs typeface="Poppins" pitchFamily="2" charset="77"/>
                  </a:rPr>
                  <a:t>dato</a:t>
                </a:r>
                <a:endParaRPr lang="en-US" sz="1600" b="1" dirty="0">
                  <a:solidFill>
                    <a:schemeClr val="accent4"/>
                  </a:solidFill>
                  <a:latin typeface="Poppins" pitchFamily="2" charset="77"/>
                  <a:cs typeface="Poppins" pitchFamily="2" charset="77"/>
                </a:endParaRPr>
              </a:p>
              <a:p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Non c’è una vera tipizzazione</a:t>
                </a:r>
              </a:p>
              <a:p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String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Number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Boolean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, Object, Array, 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Null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Undefined</a:t>
                </a:r>
                <a:endParaRPr lang="it-IT" sz="1200" dirty="0">
                  <a:solidFill>
                    <a:schemeClr val="bg1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5FA81A2-BB20-F1C4-84AA-E14B8BF0DF84}"/>
                  </a:ext>
                </a:extLst>
              </p:cNvPr>
              <p:cNvGrpSpPr/>
              <p:nvPr/>
            </p:nvGrpSpPr>
            <p:grpSpPr>
              <a:xfrm>
                <a:off x="1163741" y="1633023"/>
                <a:ext cx="7577088" cy="4098110"/>
                <a:chOff x="3981203" y="1784347"/>
                <a:chExt cx="6385826" cy="3453810"/>
              </a:xfrm>
            </p:grpSpPr>
            <p:grpSp>
              <p:nvGrpSpPr>
                <p:cNvPr id="11" name="Gruppo 1">
                  <a:extLst>
                    <a:ext uri="{FF2B5EF4-FFF2-40B4-BE49-F238E27FC236}">
                      <a16:creationId xmlns:a16="http://schemas.microsoft.com/office/drawing/2014/main" id="{B0B88CB0-5B55-7709-0624-C632886DFE81}"/>
                    </a:ext>
                  </a:extLst>
                </p:cNvPr>
                <p:cNvGrpSpPr/>
                <p:nvPr/>
              </p:nvGrpSpPr>
              <p:grpSpPr>
                <a:xfrm>
                  <a:off x="5039639" y="1784347"/>
                  <a:ext cx="5327390" cy="3453810"/>
                  <a:chOff x="5085438" y="2146804"/>
                  <a:chExt cx="5327390" cy="3453810"/>
                </a:xfrm>
              </p:grpSpPr>
              <p:grpSp>
                <p:nvGrpSpPr>
                  <p:cNvPr id="16" name="Gruppo 17">
                    <a:extLst>
                      <a:ext uri="{FF2B5EF4-FFF2-40B4-BE49-F238E27FC236}">
                        <a16:creationId xmlns:a16="http://schemas.microsoft.com/office/drawing/2014/main" id="{3E4C61EA-E5CF-D200-DD09-7A40897BDA62}"/>
                      </a:ext>
                    </a:extLst>
                  </p:cNvPr>
                  <p:cNvGrpSpPr/>
                  <p:nvPr/>
                </p:nvGrpSpPr>
                <p:grpSpPr>
                  <a:xfrm>
                    <a:off x="7011562" y="2146804"/>
                    <a:ext cx="3401266" cy="3404625"/>
                    <a:chOff x="3524497" y="1344979"/>
                    <a:chExt cx="5024321" cy="5029284"/>
                  </a:xfrm>
                </p:grpSpPr>
                <p:grpSp>
                  <p:nvGrpSpPr>
                    <p:cNvPr id="18" name="Gruppo 18">
                      <a:extLst>
                        <a:ext uri="{FF2B5EF4-FFF2-40B4-BE49-F238E27FC236}">
                          <a16:creationId xmlns:a16="http://schemas.microsoft.com/office/drawing/2014/main" id="{1328EE0D-2B46-645B-0144-3AD0523668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91347" y="1344979"/>
                      <a:ext cx="4457471" cy="5029284"/>
                      <a:chOff x="4166750" y="1263727"/>
                      <a:chExt cx="4777038" cy="5508354"/>
                    </a:xfrm>
                  </p:grpSpPr>
                  <p:sp>
                    <p:nvSpPr>
                      <p:cNvPr id="20" name="Фигура">
                        <a:extLst>
                          <a:ext uri="{FF2B5EF4-FFF2-40B4-BE49-F238E27FC236}">
                            <a16:creationId xmlns:a16="http://schemas.microsoft.com/office/drawing/2014/main" id="{9F0F7EA4-8C1D-20A8-6A1F-ED2F41D9FC4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424714" y="1263727"/>
                        <a:ext cx="2112305" cy="1850335"/>
                      </a:xfrm>
                      <a:custGeom>
                        <a:avLst/>
                        <a:gdLst>
                          <a:gd name="T0" fmla="*/ 1879601 w 21600"/>
                          <a:gd name="T1" fmla="*/ 1646436 h 21600"/>
                          <a:gd name="T2" fmla="*/ 1879601 w 21600"/>
                          <a:gd name="T3" fmla="*/ 1646436 h 21600"/>
                          <a:gd name="T4" fmla="*/ 1879601 w 21600"/>
                          <a:gd name="T5" fmla="*/ 1646436 h 21600"/>
                          <a:gd name="T6" fmla="*/ 1879601 w 21600"/>
                          <a:gd name="T7" fmla="*/ 1646436 h 21600"/>
                          <a:gd name="T8" fmla="*/ 0 60000 65536"/>
                          <a:gd name="T9" fmla="*/ 5898240 60000 65536"/>
                          <a:gd name="T10" fmla="*/ 11796480 60000 65536"/>
                          <a:gd name="T11" fmla="*/ 17694720 60000 65536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03" y="0"/>
                            </a:moveTo>
                            <a:lnTo>
                              <a:pt x="3979" y="7443"/>
                            </a:lnTo>
                            <a:lnTo>
                              <a:pt x="0" y="15084"/>
                            </a:lnTo>
                            <a:cubicBezTo>
                              <a:pt x="3156" y="15274"/>
                              <a:pt x="6264" y="16731"/>
                              <a:pt x="8675" y="19483"/>
                            </a:cubicBezTo>
                            <a:cubicBezTo>
                              <a:pt x="9242" y="20132"/>
                              <a:pt x="9736" y="20829"/>
                              <a:pt x="10180" y="21556"/>
                            </a:cubicBezTo>
                            <a:lnTo>
                              <a:pt x="17913" y="21600"/>
                            </a:lnTo>
                            <a:lnTo>
                              <a:pt x="21600" y="13933"/>
                            </a:lnTo>
                            <a:cubicBezTo>
                              <a:pt x="20586" y="12125"/>
                              <a:pt x="19393" y="10409"/>
                              <a:pt x="18008" y="8828"/>
                            </a:cubicBezTo>
                            <a:cubicBezTo>
                              <a:pt x="13046" y="3163"/>
                              <a:pt x="6604" y="225"/>
                              <a:pt x="103" y="0"/>
                            </a:cubicBezTo>
                            <a:close/>
                          </a:path>
                        </a:pathLst>
                      </a:custGeom>
                      <a:noFill/>
                      <a:ln/>
                    </p:spPr>
                    <p:style>
                      <a:lnRef idx="2">
                        <a:schemeClr val="accent2"/>
                      </a:lnRef>
                      <a:fillRef idx="1">
                        <a:schemeClr val="lt1"/>
                      </a:fillRef>
                      <a:effectRef idx="0">
                        <a:schemeClr val="accent2"/>
                      </a:effectRef>
                      <a:fontRef idx="minor">
                        <a:schemeClr val="dk1"/>
                      </a:fontRef>
                    </p:style>
                    <p:txBody>
                      <a:bodyPr lIns="19048" tIns="19048" rIns="19048" bIns="19048" anchor="ctr"/>
                      <a:lstStyle/>
                      <a:p>
                        <a:pPr defTabSz="914126">
                          <a:defRPr/>
                        </a:pPr>
                        <a:endParaRPr lang="en-US" sz="1400">
                          <a:solidFill>
                            <a:srgbClr val="B3B3B3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endParaRPr>
                      </a:p>
                    </p:txBody>
                  </p:sp>
                  <p:sp>
                    <p:nvSpPr>
                      <p:cNvPr id="21" name="Фигура">
                        <a:extLst>
                          <a:ext uri="{FF2B5EF4-FFF2-40B4-BE49-F238E27FC236}">
                            <a16:creationId xmlns:a16="http://schemas.microsoft.com/office/drawing/2014/main" id="{22192E67-28A6-6815-EE28-65F3ECEC1CC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166750" y="1263727"/>
                        <a:ext cx="2457070" cy="1896276"/>
                      </a:xfrm>
                      <a:custGeom>
                        <a:avLst/>
                        <a:gdLst>
                          <a:gd name="T0" fmla="*/ 2186385 w 21600"/>
                          <a:gd name="T1" fmla="*/ 1687315 h 21600"/>
                          <a:gd name="T2" fmla="*/ 2186385 w 21600"/>
                          <a:gd name="T3" fmla="*/ 1687315 h 21600"/>
                          <a:gd name="T4" fmla="*/ 2186385 w 21600"/>
                          <a:gd name="T5" fmla="*/ 1687315 h 21600"/>
                          <a:gd name="T6" fmla="*/ 2186385 w 21600"/>
                          <a:gd name="T7" fmla="*/ 1687315 h 21600"/>
                          <a:gd name="T8" fmla="*/ 0 60000 65536"/>
                          <a:gd name="T9" fmla="*/ 5898240 60000 65536"/>
                          <a:gd name="T10" fmla="*/ 11796480 60000 65536"/>
                          <a:gd name="T11" fmla="*/ 17694720 60000 65536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8271" y="0"/>
                            </a:moveTo>
                            <a:cubicBezTo>
                              <a:pt x="12793" y="316"/>
                              <a:pt x="7386" y="3184"/>
                              <a:pt x="3203" y="8604"/>
                            </a:cubicBezTo>
                            <a:cubicBezTo>
                              <a:pt x="1960" y="10215"/>
                              <a:pt x="895" y="11970"/>
                              <a:pt x="0" y="13822"/>
                            </a:cubicBezTo>
                            <a:lnTo>
                              <a:pt x="6413" y="13850"/>
                            </a:lnTo>
                            <a:lnTo>
                              <a:pt x="9636" y="21600"/>
                            </a:lnTo>
                            <a:cubicBezTo>
                              <a:pt x="10083" y="20678"/>
                              <a:pt x="10606" y="19804"/>
                              <a:pt x="11225" y="19001"/>
                            </a:cubicBezTo>
                            <a:cubicBezTo>
                              <a:pt x="13164" y="16489"/>
                              <a:pt x="15627" y="15072"/>
                              <a:pt x="18157" y="14746"/>
                            </a:cubicBezTo>
                            <a:lnTo>
                              <a:pt x="21600" y="7252"/>
                            </a:lnTo>
                            <a:lnTo>
                              <a:pt x="18271" y="0"/>
                            </a:lnTo>
                            <a:close/>
                          </a:path>
                        </a:pathLst>
                      </a:custGeom>
                      <a:noFill/>
                      <a:ln>
                        <a:solidFill>
                          <a:schemeClr val="accent1"/>
                        </a:solidFill>
                      </a:ln>
                    </p:spPr>
                    <p:txBody>
                      <a:bodyPr lIns="19048" tIns="19048" rIns="19048" bIns="19048" anchor="ctr"/>
                      <a:lstStyle/>
                      <a:p>
                        <a:pPr defTabSz="914126">
                          <a:defRPr/>
                        </a:pPr>
                        <a:endParaRPr lang="en-US" sz="1400">
                          <a:solidFill>
                            <a:srgbClr val="B3B3B3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endParaRPr>
                      </a:p>
                    </p:txBody>
                  </p:sp>
                  <p:sp>
                    <p:nvSpPr>
                      <p:cNvPr id="22" name="Фигура">
                        <a:extLst>
                          <a:ext uri="{FF2B5EF4-FFF2-40B4-BE49-F238E27FC236}">
                            <a16:creationId xmlns:a16="http://schemas.microsoft.com/office/drawing/2014/main" id="{DFE310F6-C969-2283-50A1-848E4194AFD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520116" y="2625993"/>
                        <a:ext cx="1423672" cy="2433444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561" h="21600" extrusionOk="0">
                            <a:moveTo>
                              <a:pt x="16907" y="0"/>
                            </a:moveTo>
                            <a:lnTo>
                              <a:pt x="11447" y="5826"/>
                            </a:lnTo>
                            <a:lnTo>
                              <a:pt x="0" y="5795"/>
                            </a:lnTo>
                            <a:cubicBezTo>
                              <a:pt x="2637" y="8942"/>
                              <a:pt x="2668" y="12639"/>
                              <a:pt x="105" y="15801"/>
                            </a:cubicBezTo>
                            <a:lnTo>
                              <a:pt x="5730" y="21600"/>
                            </a:lnTo>
                            <a:lnTo>
                              <a:pt x="17146" y="21467"/>
                            </a:lnTo>
                            <a:cubicBezTo>
                              <a:pt x="20129" y="18110"/>
                              <a:pt x="21600" y="14414"/>
                              <a:pt x="21560" y="10721"/>
                            </a:cubicBezTo>
                            <a:cubicBezTo>
                              <a:pt x="21519" y="7028"/>
                              <a:pt x="19968" y="3339"/>
                              <a:pt x="16907" y="0"/>
                            </a:cubicBezTo>
                            <a:close/>
                          </a:path>
                        </a:pathLst>
                      </a:custGeom>
                      <a:noFill/>
                      <a:ln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lIns="19048" tIns="19048" rIns="19048" bIns="19048" anchor="ctr"/>
                      <a:lstStyle/>
                      <a:p>
                        <a:pPr defTabSz="914126">
                          <a:defRPr sz="3200">
                            <a:solidFill>
                              <a:srgbClr val="FFFFFF"/>
                            </a:solidFill>
                          </a:defRPr>
                        </a:pPr>
                        <a:endParaRPr sz="140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endParaRPr>
                      </a:p>
                    </p:txBody>
                  </p:sp>
                  <p:sp>
                    <p:nvSpPr>
                      <p:cNvPr id="23" name="Фигура">
                        <a:extLst>
                          <a:ext uri="{FF2B5EF4-FFF2-40B4-BE49-F238E27FC236}">
                            <a16:creationId xmlns:a16="http://schemas.microsoft.com/office/drawing/2014/main" id="{F6B24BFE-1CB5-5CF8-A42F-511CE87ECF9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6087524" y="4575959"/>
                        <a:ext cx="2467341" cy="185987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1757" y="0"/>
                            </a:moveTo>
                            <a:cubicBezTo>
                              <a:pt x="11358" y="781"/>
                              <a:pt x="10904" y="1526"/>
                              <a:pt x="10382" y="2218"/>
                            </a:cubicBezTo>
                            <a:cubicBezTo>
                              <a:pt x="8443" y="4791"/>
                              <a:pt x="5979" y="6242"/>
                              <a:pt x="3448" y="6565"/>
                            </a:cubicBezTo>
                            <a:lnTo>
                              <a:pt x="0" y="14258"/>
                            </a:lnTo>
                            <a:lnTo>
                              <a:pt x="3292" y="21600"/>
                            </a:lnTo>
                            <a:cubicBezTo>
                              <a:pt x="8773" y="21300"/>
                              <a:pt x="14188" y="18376"/>
                              <a:pt x="18373" y="12822"/>
                            </a:cubicBezTo>
                            <a:cubicBezTo>
                              <a:pt x="19629" y="11155"/>
                              <a:pt x="20700" y="9335"/>
                              <a:pt x="21600" y="7415"/>
                            </a:cubicBezTo>
                            <a:lnTo>
                              <a:pt x="15009" y="7586"/>
                            </a:lnTo>
                            <a:lnTo>
                              <a:pt x="11757" y="0"/>
                            </a:lnTo>
                            <a:close/>
                          </a:path>
                        </a:pathLst>
                      </a:custGeom>
                      <a:noFill/>
                      <a:ln w="12700" cap="flat">
                        <a:solidFill>
                          <a:schemeClr val="accent4"/>
                        </a:solidFill>
                        <a:miter lim="400000"/>
                      </a:ln>
                      <a:effectLst/>
                    </p:spPr>
                    <p:txBody>
                      <a:bodyPr lIns="19048" tIns="19048" rIns="19048" bIns="19048" anchor="ctr"/>
                      <a:lstStyle/>
                      <a:p>
                        <a:pPr defTabSz="914126">
                          <a:defRPr sz="3200">
                            <a:solidFill>
                              <a:srgbClr val="FFFFFF"/>
                            </a:solidFill>
                          </a:defRPr>
                        </a:pPr>
                        <a:endParaRPr sz="140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endParaRPr>
                      </a:p>
                    </p:txBody>
                  </p:sp>
                  <p:sp>
                    <p:nvSpPr>
                      <p:cNvPr id="24" name="Фигура">
                        <a:extLst>
                          <a:ext uri="{FF2B5EF4-FFF2-40B4-BE49-F238E27FC236}">
                            <a16:creationId xmlns:a16="http://schemas.microsoft.com/office/drawing/2014/main" id="{28C521AD-28FD-9E49-CA2A-0FB53B55153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3496851">
                        <a:off x="4193791" y="4608474"/>
                        <a:ext cx="2467341" cy="185987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1757" y="0"/>
                            </a:moveTo>
                            <a:cubicBezTo>
                              <a:pt x="11358" y="781"/>
                              <a:pt x="10904" y="1526"/>
                              <a:pt x="10382" y="2218"/>
                            </a:cubicBezTo>
                            <a:cubicBezTo>
                              <a:pt x="8443" y="4791"/>
                              <a:pt x="5979" y="6242"/>
                              <a:pt x="3448" y="6565"/>
                            </a:cubicBezTo>
                            <a:lnTo>
                              <a:pt x="0" y="14258"/>
                            </a:lnTo>
                            <a:lnTo>
                              <a:pt x="3292" y="21600"/>
                            </a:lnTo>
                            <a:cubicBezTo>
                              <a:pt x="8773" y="21300"/>
                              <a:pt x="14188" y="18376"/>
                              <a:pt x="18373" y="12822"/>
                            </a:cubicBezTo>
                            <a:cubicBezTo>
                              <a:pt x="19629" y="11155"/>
                              <a:pt x="20700" y="9335"/>
                              <a:pt x="21600" y="7415"/>
                            </a:cubicBezTo>
                            <a:lnTo>
                              <a:pt x="15009" y="7586"/>
                            </a:lnTo>
                            <a:lnTo>
                              <a:pt x="11757" y="0"/>
                            </a:lnTo>
                            <a:close/>
                          </a:path>
                        </a:pathLst>
                      </a:custGeom>
                      <a:noFill/>
                      <a:ln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buClrTx/>
                          <a:defRPr/>
                        </a:pPr>
                        <a:endParaRPr sz="140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9" name="Фигура">
                      <a:extLst>
                        <a:ext uri="{FF2B5EF4-FFF2-40B4-BE49-F238E27FC236}">
                          <a16:creationId xmlns:a16="http://schemas.microsoft.com/office/drawing/2014/main" id="{A2FFE43E-64CA-E1FA-6A82-8833CCABFE8E}"/>
                        </a:ext>
                      </a:extLst>
                    </p:cNvPr>
                    <p:cNvSpPr/>
                    <p:nvPr/>
                  </p:nvSpPr>
                  <p:spPr bwMode="auto">
                    <a:xfrm rot="7204990">
                      <a:off x="3235671" y="2865513"/>
                      <a:ext cx="2281832" cy="1704180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1757" y="0"/>
                          </a:moveTo>
                          <a:cubicBezTo>
                            <a:pt x="11358" y="781"/>
                            <a:pt x="10904" y="1526"/>
                            <a:pt x="10382" y="2218"/>
                          </a:cubicBezTo>
                          <a:cubicBezTo>
                            <a:pt x="8443" y="4791"/>
                            <a:pt x="5979" y="6242"/>
                            <a:pt x="3448" y="6565"/>
                          </a:cubicBezTo>
                          <a:lnTo>
                            <a:pt x="0" y="14258"/>
                          </a:lnTo>
                          <a:lnTo>
                            <a:pt x="3292" y="21600"/>
                          </a:lnTo>
                          <a:cubicBezTo>
                            <a:pt x="8773" y="21300"/>
                            <a:pt x="14188" y="18376"/>
                            <a:pt x="18373" y="12822"/>
                          </a:cubicBezTo>
                          <a:cubicBezTo>
                            <a:pt x="19629" y="11155"/>
                            <a:pt x="20700" y="9335"/>
                            <a:pt x="21600" y="7415"/>
                          </a:cubicBezTo>
                          <a:lnTo>
                            <a:pt x="15009" y="7586"/>
                          </a:lnTo>
                          <a:lnTo>
                            <a:pt x="11757" y="0"/>
                          </a:lnTo>
                          <a:close/>
                        </a:path>
                      </a:pathLst>
                    </a:custGeom>
                    <a:noFill/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buClrTx/>
                        <a:defRPr/>
                      </a:pPr>
                      <a:endParaRPr sz="1400">
                        <a:solidFill>
                          <a:srgbClr val="FFFFFF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p:txBody>
                </p:sp>
              </p:grpSp>
              <p:sp>
                <p:nvSpPr>
                  <p:cNvPr id="17" name="TextBox 19">
                    <a:extLst>
                      <a:ext uri="{FF2B5EF4-FFF2-40B4-BE49-F238E27FC236}">
                        <a16:creationId xmlns:a16="http://schemas.microsoft.com/office/drawing/2014/main" id="{5B207519-8F6B-8066-F9CB-A212FAEC89EA}"/>
                      </a:ext>
                    </a:extLst>
                  </p:cNvPr>
                  <p:cNvSpPr txBox="1"/>
                  <p:nvPr/>
                </p:nvSpPr>
                <p:spPr>
                  <a:xfrm>
                    <a:off x="5085438" y="5003944"/>
                    <a:ext cx="2753010" cy="59667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b">
                    <a:spAutoFit/>
                  </a:bodyPr>
                  <a:lstStyle/>
                  <a:p>
                    <a:pPr algn="r">
                      <a:buClrTx/>
                      <a:defRPr/>
                    </a:pPr>
                    <a:r>
                      <a:rPr lang="en-US" sz="1600" b="1" dirty="0" err="1">
                        <a:solidFill>
                          <a:schemeClr val="accent5"/>
                        </a:solidFill>
                        <a:latin typeface="Poppins" pitchFamily="2" charset="77"/>
                        <a:cs typeface="Poppins" pitchFamily="2" charset="77"/>
                      </a:rPr>
                      <a:t>Eventi</a:t>
                    </a:r>
                    <a:endParaRPr lang="en-US" sz="1600" b="1" dirty="0">
                      <a:solidFill>
                        <a:schemeClr val="accent5"/>
                      </a:solidFill>
                      <a:latin typeface="Poppins" pitchFamily="2" charset="77"/>
                      <a:cs typeface="Poppins" pitchFamily="2" charset="77"/>
                    </a:endParaRPr>
                  </a:p>
                  <a:p>
                    <a:pPr algn="r"/>
                    <a:r>
                      <a:rPr lang="it-IT" sz="1200" dirty="0">
                        <a:solidFill>
                          <a:schemeClr val="bg1"/>
                        </a:solidFill>
                        <a:latin typeface="Poppins" pitchFamily="2" charset="77"/>
                        <a:ea typeface="Lato Light" panose="020F0502020204030203" pitchFamily="34" charset="0"/>
                        <a:cs typeface="Poppins" pitchFamily="2" charset="77"/>
                      </a:rPr>
                      <a:t>Azioni eseguite  in risposta a determinate situazioni</a:t>
                    </a:r>
                    <a:r>
                      <a:rPr lang="it-IT" sz="1200">
                        <a:solidFill>
                          <a:schemeClr val="bg1"/>
                        </a:solidFill>
                        <a:latin typeface="Poppins" pitchFamily="2" charset="77"/>
                        <a:ea typeface="Lato Light" panose="020F0502020204030203" pitchFamily="34" charset="0"/>
                        <a:cs typeface="Poppins" pitchFamily="2" charset="77"/>
                      </a:rPr>
                      <a:t>/condizioni</a:t>
                    </a:r>
                    <a:endParaRPr lang="it-IT" sz="1200" dirty="0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endParaRPr>
                  </a:p>
                </p:txBody>
              </p:sp>
            </p:grpSp>
            <p:sp>
              <p:nvSpPr>
                <p:cNvPr id="12" name="TextBox 19">
                  <a:extLst>
                    <a:ext uri="{FF2B5EF4-FFF2-40B4-BE49-F238E27FC236}">
                      <a16:creationId xmlns:a16="http://schemas.microsoft.com/office/drawing/2014/main" id="{DE92D8FB-A7E2-1415-15F5-2FFB787E7AEB}"/>
                    </a:ext>
                  </a:extLst>
                </p:cNvPr>
                <p:cNvSpPr txBox="1"/>
                <p:nvPr/>
              </p:nvSpPr>
              <p:spPr>
                <a:xfrm>
                  <a:off x="3981203" y="2972304"/>
                  <a:ext cx="3054059" cy="739353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 algn="r">
                    <a:buClrTx/>
                    <a:defRPr/>
                  </a:pPr>
                  <a:r>
                    <a:rPr lang="it-IT" sz="1600" b="1" dirty="0">
                      <a:solidFill>
                        <a:schemeClr val="accent6"/>
                      </a:solidFill>
                      <a:latin typeface="Poppins" pitchFamily="2" charset="77"/>
                      <a:cs typeface="Poppins" pitchFamily="2" charset="77"/>
                    </a:rPr>
                    <a:t>Funzioni</a:t>
                  </a:r>
                </a:p>
                <a:p>
                  <a:pPr algn="r"/>
                  <a:r>
                    <a:rPr lang="it-IT" sz="1200" dirty="0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rPr>
                    <a:t>Blocco di codice che esegue operazioni</a:t>
                  </a:r>
                </a:p>
                <a:p>
                  <a:pPr algn="r"/>
                  <a:r>
                    <a:rPr lang="it-IT" sz="1200" dirty="0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rPr>
                    <a:t>Dichiarata, Anonima, Arrow </a:t>
                  </a:r>
                  <a:r>
                    <a:rPr lang="it-IT" sz="1200" dirty="0" err="1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rPr>
                    <a:t>Function</a:t>
                  </a:r>
                  <a:r>
                    <a:rPr lang="it-IT" sz="1200" dirty="0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rPr>
                    <a:t> </a:t>
                  </a:r>
                </a:p>
                <a:p>
                  <a:pPr algn="r">
                    <a:buClrTx/>
                    <a:defRPr/>
                  </a:pPr>
                  <a:endParaRPr lang="it-IT" sz="1100" dirty="0">
                    <a:solidFill>
                      <a:srgbClr val="434BB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endParaRPr>
                </a:p>
              </p:txBody>
            </p:sp>
          </p:grpSp>
          <p:sp>
            <p:nvSpPr>
              <p:cNvPr id="8" name="TextBox 19">
                <a:extLst>
                  <a:ext uri="{FF2B5EF4-FFF2-40B4-BE49-F238E27FC236}">
                    <a16:creationId xmlns:a16="http://schemas.microsoft.com/office/drawing/2014/main" id="{2A904A2A-1744-C50F-EB60-756F4EDE8708}"/>
                  </a:ext>
                </a:extLst>
              </p:cNvPr>
              <p:cNvSpPr txBox="1"/>
              <p:nvPr/>
            </p:nvSpPr>
            <p:spPr>
              <a:xfrm>
                <a:off x="1758066" y="1594330"/>
                <a:ext cx="3494441" cy="707978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r"/>
                <a:r>
                  <a:rPr lang="en-US" sz="1600" b="1" dirty="0" err="1">
                    <a:solidFill>
                      <a:schemeClr val="accent1"/>
                    </a:solidFill>
                    <a:latin typeface="Poppins" pitchFamily="2" charset="77"/>
                    <a:cs typeface="Poppins" pitchFamily="2" charset="77"/>
                  </a:rPr>
                  <a:t>Variabili</a:t>
                </a:r>
                <a:endParaRPr lang="en-US" sz="700" b="1" dirty="0">
                  <a:solidFill>
                    <a:schemeClr val="accent1"/>
                  </a:solidFill>
                  <a:latin typeface="Poppins" pitchFamily="2" charset="77"/>
                  <a:cs typeface="Poppins" pitchFamily="2" charset="77"/>
                </a:endParaRPr>
              </a:p>
              <a:p>
                <a:pPr algn="r"/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Spazi di memoria</a:t>
                </a:r>
              </a:p>
              <a:p>
                <a:pPr algn="r"/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let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 – var - 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const</a:t>
                </a:r>
                <a:endParaRPr lang="it-IT" sz="1200" dirty="0">
                  <a:solidFill>
                    <a:schemeClr val="bg1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endParaRPr>
              </a:p>
            </p:txBody>
          </p:sp>
          <p:sp>
            <p:nvSpPr>
              <p:cNvPr id="9" name="TextBox 19">
                <a:extLst>
                  <a:ext uri="{FF2B5EF4-FFF2-40B4-BE49-F238E27FC236}">
                    <a16:creationId xmlns:a16="http://schemas.microsoft.com/office/drawing/2014/main" id="{2CEDBD7C-49E6-2239-C5BB-EB665D409BC6}"/>
                  </a:ext>
                </a:extLst>
              </p:cNvPr>
              <p:cNvSpPr txBox="1"/>
              <p:nvPr/>
            </p:nvSpPr>
            <p:spPr>
              <a:xfrm>
                <a:off x="8220602" y="1594214"/>
                <a:ext cx="3494441" cy="523288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sz="1600" b="1" dirty="0" err="1">
                    <a:solidFill>
                      <a:schemeClr val="accent2"/>
                    </a:solidFill>
                    <a:latin typeface="Poppins" pitchFamily="2" charset="77"/>
                    <a:cs typeface="Poppins" pitchFamily="2" charset="77"/>
                  </a:rPr>
                  <a:t>Condizioni</a:t>
                </a:r>
                <a:endParaRPr lang="en-US" sz="16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endParaRPr>
              </a:p>
              <a:p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Strutture condizionali 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if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, Switch</a:t>
                </a:r>
              </a:p>
            </p:txBody>
          </p:sp>
          <p:sp>
            <p:nvSpPr>
              <p:cNvPr id="10" name="TextBox 19">
                <a:extLst>
                  <a:ext uri="{FF2B5EF4-FFF2-40B4-BE49-F238E27FC236}">
                    <a16:creationId xmlns:a16="http://schemas.microsoft.com/office/drawing/2014/main" id="{ED6731C5-5558-8542-4BA2-0DD75E28E330}"/>
                  </a:ext>
                </a:extLst>
              </p:cNvPr>
              <p:cNvSpPr txBox="1"/>
              <p:nvPr/>
            </p:nvSpPr>
            <p:spPr>
              <a:xfrm>
                <a:off x="8861100" y="3370303"/>
                <a:ext cx="3163592" cy="523288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sz="1600" b="1" dirty="0" err="1">
                    <a:solidFill>
                      <a:schemeClr val="accent3"/>
                    </a:solidFill>
                    <a:latin typeface="Poppins" pitchFamily="2" charset="77"/>
                    <a:cs typeface="Poppins" pitchFamily="2" charset="77"/>
                  </a:rPr>
                  <a:t>Cicli</a:t>
                </a:r>
                <a:endParaRPr lang="en-US" sz="16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endParaRPr>
              </a:p>
              <a:p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For, 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ForOf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ForIn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While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, Do</a:t>
                </a:r>
              </a:p>
            </p:txBody>
          </p:sp>
        </p:grpSp>
        <p:sp>
          <p:nvSpPr>
            <p:cNvPr id="5" name="Freeform: Shape 31">
              <a:extLst>
                <a:ext uri="{FF2B5EF4-FFF2-40B4-BE49-F238E27FC236}">
                  <a16:creationId xmlns:a16="http://schemas.microsoft.com/office/drawing/2014/main" id="{70921734-CE3F-00CB-E165-23A809BE23B3}"/>
                </a:ext>
              </a:extLst>
            </p:cNvPr>
            <p:cNvSpPr/>
            <p:nvPr/>
          </p:nvSpPr>
          <p:spPr>
            <a:xfrm>
              <a:off x="6237960" y="3702191"/>
              <a:ext cx="121336" cy="44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9" h="395">
                  <a:moveTo>
                    <a:pt x="893" y="395"/>
                  </a:moveTo>
                  <a:lnTo>
                    <a:pt x="45" y="395"/>
                  </a:lnTo>
                  <a:lnTo>
                    <a:pt x="20" y="328"/>
                  </a:lnTo>
                  <a:lnTo>
                    <a:pt x="20" y="327"/>
                  </a:lnTo>
                  <a:cubicBezTo>
                    <a:pt x="-7" y="254"/>
                    <a:pt x="-6" y="172"/>
                    <a:pt x="20" y="98"/>
                  </a:cubicBezTo>
                  <a:lnTo>
                    <a:pt x="30" y="69"/>
                  </a:lnTo>
                  <a:cubicBezTo>
                    <a:pt x="44" y="27"/>
                    <a:pt x="83" y="0"/>
                    <a:pt x="127" y="0"/>
                  </a:cubicBezTo>
                  <a:lnTo>
                    <a:pt x="811" y="0"/>
                  </a:lnTo>
                  <a:cubicBezTo>
                    <a:pt x="855" y="0"/>
                    <a:pt x="894" y="27"/>
                    <a:pt x="908" y="69"/>
                  </a:cubicBezTo>
                  <a:lnTo>
                    <a:pt x="919" y="99"/>
                  </a:lnTo>
                  <a:cubicBezTo>
                    <a:pt x="945" y="173"/>
                    <a:pt x="946" y="254"/>
                    <a:pt x="918" y="328"/>
                  </a:cubicBezTo>
                  <a:cubicBezTo>
                    <a:pt x="918" y="329"/>
                    <a:pt x="918" y="329"/>
                    <a:pt x="917" y="330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</a:ln>
          </p:spPr>
          <p:txBody>
            <a:bodyPr vert="horz" wrap="none" lIns="44994" tIns="22497" rIns="44994" bIns="22497" anchor="ctr" anchorCtr="1" compatLnSpc="0"/>
            <a:lstStyle/>
            <a:p>
              <a:pPr hangingPunct="0"/>
              <a:endParaRPr lang="en-US" sz="900">
                <a:latin typeface="Arial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0829BCA-D796-E35B-6DF1-67601782F8CE}"/>
              </a:ext>
            </a:extLst>
          </p:cNvPr>
          <p:cNvSpPr txBox="1"/>
          <p:nvPr/>
        </p:nvSpPr>
        <p:spPr>
          <a:xfrm>
            <a:off x="5114611" y="3018498"/>
            <a:ext cx="140131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Asincronia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CallBack</a:t>
            </a:r>
            <a:endParaRPr lang="en-US" sz="12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Promise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Async/Await</a:t>
            </a:r>
          </a:p>
        </p:txBody>
      </p:sp>
      <p:pic>
        <p:nvPicPr>
          <p:cNvPr id="27" name="Elemento grafico 9">
            <a:extLst>
              <a:ext uri="{FF2B5EF4-FFF2-40B4-BE49-F238E27FC236}">
                <a16:creationId xmlns:a16="http://schemas.microsoft.com/office/drawing/2014/main" id="{C4153400-0127-3DDD-F2A9-152C406F8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9434" y="3350122"/>
            <a:ext cx="558797" cy="558797"/>
          </a:xfrm>
          <a:prstGeom prst="rect">
            <a:avLst/>
          </a:prstGeom>
        </p:spPr>
      </p:pic>
      <p:pic>
        <p:nvPicPr>
          <p:cNvPr id="28" name="Elemento grafico 13">
            <a:extLst>
              <a:ext uri="{FF2B5EF4-FFF2-40B4-BE49-F238E27FC236}">
                <a16:creationId xmlns:a16="http://schemas.microsoft.com/office/drawing/2014/main" id="{1ACB9B47-1C70-F889-8769-8964A5A4B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7786" y="3061606"/>
            <a:ext cx="658882" cy="658882"/>
          </a:xfrm>
          <a:prstGeom prst="rect">
            <a:avLst/>
          </a:prstGeom>
        </p:spPr>
      </p:pic>
      <p:pic>
        <p:nvPicPr>
          <p:cNvPr id="29" name="Elemento grafico 22">
            <a:extLst>
              <a:ext uri="{FF2B5EF4-FFF2-40B4-BE49-F238E27FC236}">
                <a16:creationId xmlns:a16="http://schemas.microsoft.com/office/drawing/2014/main" id="{A902BF2D-1B20-82CC-450A-FCFEEE7D2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73484" y="4407541"/>
            <a:ext cx="718953" cy="718953"/>
          </a:xfrm>
          <a:prstGeom prst="rect">
            <a:avLst/>
          </a:prstGeom>
        </p:spPr>
      </p:pic>
      <p:pic>
        <p:nvPicPr>
          <p:cNvPr id="30" name="Elemento grafico 8">
            <a:extLst>
              <a:ext uri="{FF2B5EF4-FFF2-40B4-BE49-F238E27FC236}">
                <a16:creationId xmlns:a16="http://schemas.microsoft.com/office/drawing/2014/main" id="{34FB985C-CB6A-0F40-3E29-42236D9A23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2949" y="1845177"/>
            <a:ext cx="634639" cy="634639"/>
          </a:xfrm>
          <a:prstGeom prst="rect">
            <a:avLst/>
          </a:prstGeom>
        </p:spPr>
      </p:pic>
      <p:pic>
        <p:nvPicPr>
          <p:cNvPr id="32" name="Elemento grafico 2">
            <a:extLst>
              <a:ext uri="{FF2B5EF4-FFF2-40B4-BE49-F238E27FC236}">
                <a16:creationId xmlns:a16="http://schemas.microsoft.com/office/drawing/2014/main" id="{7583C88E-66CA-FF84-192B-78FA7773A7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3096" y="4288867"/>
            <a:ext cx="711492" cy="711492"/>
          </a:xfrm>
          <a:prstGeom prst="rect">
            <a:avLst/>
          </a:prstGeom>
        </p:spPr>
      </p:pic>
      <p:pic>
        <p:nvPicPr>
          <p:cNvPr id="35" name="Elemento grafico 12">
            <a:extLst>
              <a:ext uri="{FF2B5EF4-FFF2-40B4-BE49-F238E27FC236}">
                <a16:creationId xmlns:a16="http://schemas.microsoft.com/office/drawing/2014/main" id="{EA67B583-1446-47E4-6013-F774A73CE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2262" y="1883005"/>
            <a:ext cx="720486" cy="7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98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755A6-3395-D95F-D2AF-C9C00890C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olo 33">
            <a:extLst>
              <a:ext uri="{FF2B5EF4-FFF2-40B4-BE49-F238E27FC236}">
                <a16:creationId xmlns:a16="http://schemas.microsoft.com/office/drawing/2014/main" id="{0168DD4D-EB4F-99D3-741F-6C3A97E1D8B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V</a:t>
            </a:r>
            <a:r>
              <a:rPr lang="it-IT" dirty="0" err="1"/>
              <a:t>ue</a:t>
            </a:r>
            <a:r>
              <a:rPr lang="it-IT" dirty="0">
                <a:solidFill>
                  <a:schemeClr val="bg2"/>
                </a:solidFill>
              </a:rPr>
              <a:t> JS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7442A1EE-8C57-8CA3-ED82-4C421DF1D487}"/>
              </a:ext>
            </a:extLst>
          </p:cNvPr>
          <p:cNvSpPr/>
          <p:nvPr/>
        </p:nvSpPr>
        <p:spPr>
          <a:xfrm>
            <a:off x="522929" y="5413480"/>
            <a:ext cx="202225" cy="2036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4B14CDA-6404-1D4B-3EC0-E974E4D47D58}"/>
              </a:ext>
            </a:extLst>
          </p:cNvPr>
          <p:cNvSpPr txBox="1">
            <a:spLocks/>
          </p:cNvSpPr>
          <p:nvPr/>
        </p:nvSpPr>
        <p:spPr>
          <a:xfrm>
            <a:off x="861771" y="5615642"/>
            <a:ext cx="8117637" cy="513987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Leggerezza, reattività, grande comunità e supporto. Facilità di apprendimento.</a:t>
            </a:r>
          </a:p>
          <a:p>
            <a:pPr algn="l"/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Leggermente meno performante su grandi applicazioni rispetto ad altri framework (React ad esempio).</a:t>
            </a:r>
            <a:endParaRPr lang="en-US" sz="12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A7644DAD-94D1-4C41-8B4D-46469665320D}"/>
              </a:ext>
            </a:extLst>
          </p:cNvPr>
          <p:cNvSpPr txBox="1"/>
          <p:nvPr/>
        </p:nvSpPr>
        <p:spPr>
          <a:xfrm>
            <a:off x="814435" y="5338362"/>
            <a:ext cx="4841733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914217"/>
            <a:r>
              <a:rPr lang="en-US" sz="1600" b="1" dirty="0">
                <a:solidFill>
                  <a:schemeClr val="accent6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VANTAGGI E SVANTAGGI</a:t>
            </a:r>
          </a:p>
        </p:txBody>
      </p:sp>
      <p:sp>
        <p:nvSpPr>
          <p:cNvPr id="19" name="Rectangle 24">
            <a:extLst>
              <a:ext uri="{FF2B5EF4-FFF2-40B4-BE49-F238E27FC236}">
                <a16:creationId xmlns:a16="http://schemas.microsoft.com/office/drawing/2014/main" id="{336CB929-E439-1959-C157-F3F6CB447EF2}"/>
              </a:ext>
            </a:extLst>
          </p:cNvPr>
          <p:cNvSpPr/>
          <p:nvPr/>
        </p:nvSpPr>
        <p:spPr>
          <a:xfrm>
            <a:off x="522929" y="4596636"/>
            <a:ext cx="202225" cy="2036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3E77B58-2690-8177-8B74-733A9DE18E46}"/>
              </a:ext>
            </a:extLst>
          </p:cNvPr>
          <p:cNvSpPr txBox="1">
            <a:spLocks/>
          </p:cNvSpPr>
          <p:nvPr/>
        </p:nvSpPr>
        <p:spPr>
          <a:xfrm>
            <a:off x="861771" y="4810383"/>
            <a:ext cx="5910379" cy="513987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Direttive: v-</a:t>
            </a:r>
            <a:r>
              <a:rPr lang="it-IT" sz="1200" dirty="0" err="1">
                <a:solidFill>
                  <a:schemeClr val="bg2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bind</a:t>
            </a:r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, v-model, v-for, v-</a:t>
            </a:r>
            <a:r>
              <a:rPr lang="it-IT" sz="1200" dirty="0" err="1">
                <a:solidFill>
                  <a:schemeClr val="bg2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if</a:t>
            </a:r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, …</a:t>
            </a:r>
          </a:p>
          <a:p>
            <a:pPr algn="l"/>
            <a:r>
              <a:rPr lang="it-IT" sz="1200" dirty="0" err="1">
                <a:solidFill>
                  <a:schemeClr val="bg2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Props</a:t>
            </a:r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, </a:t>
            </a:r>
            <a:r>
              <a:rPr lang="it-IT" sz="1200" dirty="0" err="1">
                <a:solidFill>
                  <a:schemeClr val="bg2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Computed</a:t>
            </a:r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 </a:t>
            </a:r>
            <a:r>
              <a:rPr lang="it-IT" sz="1200" dirty="0" err="1">
                <a:solidFill>
                  <a:schemeClr val="bg2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properties</a:t>
            </a:r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, </a:t>
            </a:r>
            <a:r>
              <a:rPr lang="it-IT" sz="1200" dirty="0" err="1">
                <a:solidFill>
                  <a:schemeClr val="bg2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watch</a:t>
            </a:r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, </a:t>
            </a:r>
            <a:r>
              <a:rPr lang="it-IT" sz="1200" dirty="0" err="1">
                <a:solidFill>
                  <a:schemeClr val="bg2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emit</a:t>
            </a:r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ea typeface="Lato Light" panose="020F0502020204030203" pitchFamily="34" charset="0"/>
                <a:cs typeface="Poppins" panose="00000500000000000000" pitchFamily="2" charset="0"/>
              </a:rPr>
              <a:t>, … </a:t>
            </a:r>
            <a:endParaRPr lang="en-US" sz="1200" dirty="0">
              <a:solidFill>
                <a:schemeClr val="bg2"/>
              </a:solidFill>
              <a:latin typeface="Poppins" pitchFamily="2" charset="77"/>
              <a:ea typeface="Lato Light" panose="020F0502020204030203" pitchFamily="34" charset="0"/>
              <a:cs typeface="Poppins" pitchFamily="2" charset="77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01DF3B3C-523E-457E-2859-9C1F988FE576}"/>
              </a:ext>
            </a:extLst>
          </p:cNvPr>
          <p:cNvSpPr txBox="1"/>
          <p:nvPr/>
        </p:nvSpPr>
        <p:spPr>
          <a:xfrm>
            <a:off x="821133" y="4532624"/>
            <a:ext cx="303768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914217"/>
            <a:r>
              <a:rPr lang="en-US" sz="1600" b="1" dirty="0">
                <a:solidFill>
                  <a:schemeClr val="accent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CONCETTI FONDAMENTALI</a:t>
            </a: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B674A052-F5F3-6118-5193-51E91342B25F}"/>
              </a:ext>
            </a:extLst>
          </p:cNvPr>
          <p:cNvSpPr/>
          <p:nvPr/>
        </p:nvSpPr>
        <p:spPr>
          <a:xfrm>
            <a:off x="522929" y="3713205"/>
            <a:ext cx="202225" cy="2036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1C6E593C-0064-1B6F-1DBA-B6F4100614BE}"/>
              </a:ext>
            </a:extLst>
          </p:cNvPr>
          <p:cNvSpPr txBox="1">
            <a:spLocks/>
          </p:cNvSpPr>
          <p:nvPr/>
        </p:nvSpPr>
        <p:spPr>
          <a:xfrm>
            <a:off x="864497" y="3971042"/>
            <a:ext cx="7324682" cy="513987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Reattività: aggiornamento automatico del DOM.</a:t>
            </a:r>
          </a:p>
          <a:p>
            <a:pPr algn="l"/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Componenti: moduli riutilizzabili in più parti dell’applicazione</a:t>
            </a: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68313A25-82F2-AB34-DFDB-AF09807E754A}"/>
              </a:ext>
            </a:extLst>
          </p:cNvPr>
          <p:cNvSpPr txBox="1"/>
          <p:nvPr/>
        </p:nvSpPr>
        <p:spPr>
          <a:xfrm>
            <a:off x="836216" y="3655571"/>
            <a:ext cx="4555691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914217"/>
            <a:r>
              <a:rPr lang="en-US" sz="1600" b="1" dirty="0">
                <a:solidFill>
                  <a:schemeClr val="accent4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CARATTERISTICHE PRINCIPALI</a:t>
            </a:r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ED3244BF-C0C2-8133-9DBD-899505B44D00}"/>
              </a:ext>
            </a:extLst>
          </p:cNvPr>
          <p:cNvSpPr/>
          <p:nvPr/>
        </p:nvSpPr>
        <p:spPr>
          <a:xfrm>
            <a:off x="513360" y="2779687"/>
            <a:ext cx="202225" cy="203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9FE13EF-3B8A-70F4-517E-DABF07F87517}"/>
              </a:ext>
            </a:extLst>
          </p:cNvPr>
          <p:cNvSpPr txBox="1">
            <a:spLocks/>
          </p:cNvSpPr>
          <p:nvPr/>
        </p:nvSpPr>
        <p:spPr>
          <a:xfrm>
            <a:off x="861770" y="3037312"/>
            <a:ext cx="6828333" cy="513987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Integrazione di </a:t>
            </a:r>
            <a:r>
              <a:rPr lang="it-IT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Vue</a:t>
            </a:r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Router per la navigazione e </a:t>
            </a:r>
            <a:r>
              <a:rPr lang="it-IT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Pinia</a:t>
            </a:r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per la gestione dello stato.</a:t>
            </a:r>
          </a:p>
          <a:p>
            <a:pPr algn="l"/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Possibilità di installare pacchetti aggiuntivi tramite NPM.</a:t>
            </a:r>
            <a:endParaRPr lang="en-US" sz="12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Box 37">
            <a:extLst>
              <a:ext uri="{FF2B5EF4-FFF2-40B4-BE49-F238E27FC236}">
                <a16:creationId xmlns:a16="http://schemas.microsoft.com/office/drawing/2014/main" id="{78D60BBF-3855-182E-10C7-894EB54DA003}"/>
              </a:ext>
            </a:extLst>
          </p:cNvPr>
          <p:cNvSpPr txBox="1"/>
          <p:nvPr/>
        </p:nvSpPr>
        <p:spPr>
          <a:xfrm>
            <a:off x="821133" y="2716339"/>
            <a:ext cx="400766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914217"/>
            <a:r>
              <a:rPr lang="en-US" sz="1600" b="1" dirty="0">
                <a:solidFill>
                  <a:srgbClr val="00B0F0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ECOSISTEMA</a:t>
            </a:r>
          </a:p>
        </p:txBody>
      </p:sp>
      <p:sp>
        <p:nvSpPr>
          <p:cNvPr id="28" name="Rectangle 39">
            <a:extLst>
              <a:ext uri="{FF2B5EF4-FFF2-40B4-BE49-F238E27FC236}">
                <a16:creationId xmlns:a16="http://schemas.microsoft.com/office/drawing/2014/main" id="{7A16DB1F-0A79-3072-D5D2-BB82214A06F2}"/>
              </a:ext>
            </a:extLst>
          </p:cNvPr>
          <p:cNvSpPr/>
          <p:nvPr/>
        </p:nvSpPr>
        <p:spPr>
          <a:xfrm>
            <a:off x="522929" y="1932770"/>
            <a:ext cx="202225" cy="203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9593A70B-0509-F979-2911-975C4D5CFBB3}"/>
              </a:ext>
            </a:extLst>
          </p:cNvPr>
          <p:cNvSpPr txBox="1">
            <a:spLocks/>
          </p:cNvSpPr>
          <p:nvPr/>
        </p:nvSpPr>
        <p:spPr>
          <a:xfrm>
            <a:off x="888578" y="2180394"/>
            <a:ext cx="7300601" cy="513987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Vue.js adotta una struttura architetturale basata sul pattern MVVM (Model-</a:t>
            </a:r>
            <a:r>
              <a:rPr lang="it-IT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View</a:t>
            </a:r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</a:t>
            </a:r>
            <a:r>
              <a:rPr lang="it-IT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ViewModel</a:t>
            </a:r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  <a:p>
            <a:pPr algn="l"/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Binding bidirezionale: sincronizzazione automatica tra Model e </a:t>
            </a:r>
            <a:r>
              <a:rPr lang="it-IT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View</a:t>
            </a:r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30" name="TextBox 42">
            <a:extLst>
              <a:ext uri="{FF2B5EF4-FFF2-40B4-BE49-F238E27FC236}">
                <a16:creationId xmlns:a16="http://schemas.microsoft.com/office/drawing/2014/main" id="{E89B72AF-2CA3-AAF5-44EF-B3DC0F22423C}"/>
              </a:ext>
            </a:extLst>
          </p:cNvPr>
          <p:cNvSpPr txBox="1"/>
          <p:nvPr/>
        </p:nvSpPr>
        <p:spPr>
          <a:xfrm>
            <a:off x="841442" y="1864923"/>
            <a:ext cx="4388926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914217"/>
            <a:r>
              <a:rPr lang="en-US" sz="1600" b="1" dirty="0">
                <a:solidFill>
                  <a:schemeClr val="accent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ARCHITETTURA</a:t>
            </a:r>
          </a:p>
        </p:txBody>
      </p:sp>
      <p:sp>
        <p:nvSpPr>
          <p:cNvPr id="31" name="Rectangle 44">
            <a:extLst>
              <a:ext uri="{FF2B5EF4-FFF2-40B4-BE49-F238E27FC236}">
                <a16:creationId xmlns:a16="http://schemas.microsoft.com/office/drawing/2014/main" id="{B8520659-80CF-61E8-9317-58CC9444303A}"/>
              </a:ext>
            </a:extLst>
          </p:cNvPr>
          <p:cNvSpPr/>
          <p:nvPr/>
        </p:nvSpPr>
        <p:spPr>
          <a:xfrm>
            <a:off x="522929" y="1119381"/>
            <a:ext cx="202225" cy="203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D44B43A9-735D-F30F-5D6F-BA9819EE3F88}"/>
              </a:ext>
            </a:extLst>
          </p:cNvPr>
          <p:cNvSpPr txBox="1">
            <a:spLocks/>
          </p:cNvSpPr>
          <p:nvPr/>
        </p:nvSpPr>
        <p:spPr>
          <a:xfrm>
            <a:off x="888578" y="1347555"/>
            <a:ext cx="6015142" cy="513987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Vue.js è un framework JavaScript progressivo per costruire interfacce utente.</a:t>
            </a:r>
          </a:p>
          <a:p>
            <a:pPr algn="l"/>
            <a:r>
              <a:rPr lang="it-IT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Consente di creare delle SPA (Single Page Application).</a:t>
            </a:r>
            <a:endParaRPr lang="en-US" sz="12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TextBox 47">
            <a:extLst>
              <a:ext uri="{FF2B5EF4-FFF2-40B4-BE49-F238E27FC236}">
                <a16:creationId xmlns:a16="http://schemas.microsoft.com/office/drawing/2014/main" id="{883F75FA-E77B-ABE9-FA2D-8E3E4B3E08D4}"/>
              </a:ext>
            </a:extLst>
          </p:cNvPr>
          <p:cNvSpPr txBox="1"/>
          <p:nvPr/>
        </p:nvSpPr>
        <p:spPr>
          <a:xfrm>
            <a:off x="835982" y="1042375"/>
            <a:ext cx="3301678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914217"/>
            <a:r>
              <a:rPr lang="it-IT" sz="1600" b="1" dirty="0">
                <a:solidFill>
                  <a:schemeClr val="accent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DI COSA SI TRATTA</a:t>
            </a:r>
            <a:endParaRPr lang="en-US" sz="1600" b="1" dirty="0">
              <a:solidFill>
                <a:schemeClr val="accent1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3" name="AutoShape 4" descr="Vue Js Logo - Vue.js Framework Official Logo - CleanPNG">
            <a:extLst>
              <a:ext uri="{FF2B5EF4-FFF2-40B4-BE49-F238E27FC236}">
                <a16:creationId xmlns:a16="http://schemas.microsoft.com/office/drawing/2014/main" id="{8E68B8AA-0658-F6DF-4328-E2F399600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0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19" grpId="0" animBg="1"/>
      <p:bldP spid="20" grpId="0"/>
      <p:bldP spid="21" grpId="0"/>
      <p:bldP spid="22" grpId="0" animBg="1"/>
      <p:bldP spid="23" grpId="0"/>
      <p:bldP spid="24" grpId="0"/>
      <p:bldP spid="25" grpId="0" animBg="1"/>
      <p:bldP spid="26" grpId="0"/>
      <p:bldP spid="27" grpId="0"/>
      <p:bldP spid="28" grpId="0" animBg="1"/>
      <p:bldP spid="29" grpId="0"/>
      <p:bldP spid="30" grpId="0"/>
      <p:bldP spid="31" grpId="0" animBg="1"/>
      <p:bldP spid="32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- vue.js">
            <a:extLst>
              <a:ext uri="{FF2B5EF4-FFF2-40B4-BE49-F238E27FC236}">
                <a16:creationId xmlns:a16="http://schemas.microsoft.com/office/drawing/2014/main" id="{35FB602C-56B2-6B73-0616-F00713A0E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149" y="182880"/>
            <a:ext cx="11887200" cy="649223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77324413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F240E-9DE9-7E7D-45A3-17A849C53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3">
            <a:extLst>
              <a:ext uri="{FF2B5EF4-FFF2-40B4-BE49-F238E27FC236}">
                <a16:creationId xmlns:a16="http://schemas.microsoft.com/office/drawing/2014/main" id="{460EA7A9-EA39-B426-AD2F-2A404EEA3574}"/>
              </a:ext>
            </a:extLst>
          </p:cNvPr>
          <p:cNvSpPr txBox="1">
            <a:spLocks/>
          </p:cNvSpPr>
          <p:nvPr/>
        </p:nvSpPr>
        <p:spPr>
          <a:xfrm>
            <a:off x="393943" y="331673"/>
            <a:ext cx="10515600" cy="382006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60955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>
                <a:solidFill>
                  <a:schemeClr val="bg2"/>
                </a:solidFill>
              </a:rPr>
              <a:t>Vue</a:t>
            </a:r>
            <a:r>
              <a:rPr lang="it-IT" dirty="0">
                <a:solidFill>
                  <a:schemeClr val="bg2"/>
                </a:solidFill>
              </a:rPr>
              <a:t> JS – Component (.</a:t>
            </a:r>
            <a:r>
              <a:rPr lang="it-IT" dirty="0" err="1">
                <a:solidFill>
                  <a:schemeClr val="bg2"/>
                </a:solidFill>
              </a:rPr>
              <a:t>vue</a:t>
            </a:r>
            <a:r>
              <a:rPr lang="it-IT">
                <a:solidFill>
                  <a:schemeClr val="bg2"/>
                </a:solidFill>
              </a:rPr>
              <a:t>)</a:t>
            </a:r>
            <a:endParaRPr lang="it-IT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57B1B-6D44-6BDF-FDA8-45930AFE541D}"/>
              </a:ext>
            </a:extLst>
          </p:cNvPr>
          <p:cNvSpPr txBox="1"/>
          <p:nvPr/>
        </p:nvSpPr>
        <p:spPr>
          <a:xfrm>
            <a:off x="393943" y="810559"/>
            <a:ext cx="60944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vue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isVisible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buNone/>
            </a:pPr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exampleFunction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Esempio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di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funzione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4514B-A2BA-37B6-D3F9-583EFEDAAD6B}"/>
              </a:ext>
            </a:extLst>
          </p:cNvPr>
          <p:cNvSpPr txBox="1"/>
          <p:nvPr/>
        </p:nvSpPr>
        <p:spPr>
          <a:xfrm>
            <a:off x="4472167" y="3988596"/>
            <a:ext cx="450799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scoped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#id-elemento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classe-elemento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6EFDF0-6C93-6407-4E9F-0BEE49AACC29}"/>
              </a:ext>
            </a:extLst>
          </p:cNvPr>
          <p:cNvSpPr txBox="1"/>
          <p:nvPr/>
        </p:nvSpPr>
        <p:spPr>
          <a:xfrm>
            <a:off x="7901167" y="807302"/>
            <a:ext cx="368428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    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"id-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elemento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    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classe-elemento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1600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 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397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F36BE-B886-5A0C-AC61-C8005F2E9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onent lifecycle diagram">
            <a:extLst>
              <a:ext uri="{FF2B5EF4-FFF2-40B4-BE49-F238E27FC236}">
                <a16:creationId xmlns:a16="http://schemas.microsoft.com/office/drawing/2014/main" id="{6A2F831B-4EEB-704D-0E03-A11CC967E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75" y="0"/>
            <a:ext cx="4337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olo 33">
            <a:extLst>
              <a:ext uri="{FF2B5EF4-FFF2-40B4-BE49-F238E27FC236}">
                <a16:creationId xmlns:a16="http://schemas.microsoft.com/office/drawing/2014/main" id="{20910205-C459-9ACB-08B9-8A9C8BE36937}"/>
              </a:ext>
            </a:extLst>
          </p:cNvPr>
          <p:cNvSpPr txBox="1">
            <a:spLocks/>
          </p:cNvSpPr>
          <p:nvPr/>
        </p:nvSpPr>
        <p:spPr>
          <a:xfrm>
            <a:off x="393943" y="331673"/>
            <a:ext cx="10515600" cy="382006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60955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>
                <a:solidFill>
                  <a:schemeClr val="bg2"/>
                </a:solidFill>
              </a:rPr>
              <a:t>Vue</a:t>
            </a:r>
            <a:r>
              <a:rPr lang="it-IT" dirty="0">
                <a:solidFill>
                  <a:schemeClr val="bg2"/>
                </a:solidFill>
              </a:rPr>
              <a:t> JS - Lifecycle</a:t>
            </a:r>
          </a:p>
        </p:txBody>
      </p:sp>
    </p:spTree>
    <p:extLst>
      <p:ext uri="{BB962C8B-B14F-4D97-AF65-F5344CB8AC3E}">
        <p14:creationId xmlns:p14="http://schemas.microsoft.com/office/powerpoint/2010/main" val="397858377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CFE56-8A20-AF4C-2520-73D1C71AE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onent lifecycle diagram">
            <a:extLst>
              <a:ext uri="{FF2B5EF4-FFF2-40B4-BE49-F238E27FC236}">
                <a16:creationId xmlns:a16="http://schemas.microsoft.com/office/drawing/2014/main" id="{BEA0D7F2-80A0-A01F-2DED-129FD31FB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56" y="-6749307"/>
            <a:ext cx="8591488" cy="135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28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F416B-C9BD-FC97-5E6C-EFE3EBCB7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68609A-644A-CA3D-5F7D-3C6F60D267FD}"/>
              </a:ext>
            </a:extLst>
          </p:cNvPr>
          <p:cNvSpPr txBox="1"/>
          <p:nvPr/>
        </p:nvSpPr>
        <p:spPr>
          <a:xfrm>
            <a:off x="413004" y="762934"/>
            <a:ext cx="11365992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onBeforeMount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'🔵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beforeMount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il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componente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per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essere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montato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buNone/>
            </a:pPr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onMounted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'🟢 mounted: il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componente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è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montato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buNone/>
            </a:pPr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onBeforeUpdate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'🟡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beforeUpdate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dati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cambiati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ma il DOM non è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aggiornato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buNone/>
            </a:pPr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onUpdated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'🟣 updated: il DOM è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aggiornato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dopo un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cambiamento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buNone/>
            </a:pPr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onBeforeUnmount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'🟠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beforeUnmount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il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componente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per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essere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rimosso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buNone/>
            </a:pPr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onUnmounted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'🔴 unmounted: il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componente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è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rimosso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4" name="Titolo 33">
            <a:extLst>
              <a:ext uri="{FF2B5EF4-FFF2-40B4-BE49-F238E27FC236}">
                <a16:creationId xmlns:a16="http://schemas.microsoft.com/office/drawing/2014/main" id="{A03DCD98-A485-1F84-A0FF-8CC56EBCE8AB}"/>
              </a:ext>
            </a:extLst>
          </p:cNvPr>
          <p:cNvSpPr txBox="1">
            <a:spLocks/>
          </p:cNvSpPr>
          <p:nvPr/>
        </p:nvSpPr>
        <p:spPr>
          <a:xfrm>
            <a:off x="393943" y="331673"/>
            <a:ext cx="10515600" cy="382006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60955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>
                <a:solidFill>
                  <a:schemeClr val="bg2"/>
                </a:solidFill>
              </a:rPr>
              <a:t>Vue</a:t>
            </a:r>
            <a:r>
              <a:rPr lang="it-IT" dirty="0">
                <a:solidFill>
                  <a:schemeClr val="bg2"/>
                </a:solidFill>
              </a:rPr>
              <a:t> JS – Lifecycle (Hooks)</a:t>
            </a:r>
          </a:p>
        </p:txBody>
      </p:sp>
    </p:spTree>
    <p:extLst>
      <p:ext uri="{BB962C8B-B14F-4D97-AF65-F5344CB8AC3E}">
        <p14:creationId xmlns:p14="http://schemas.microsoft.com/office/powerpoint/2010/main" val="56035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23">
            <a:extLst>
              <a:ext uri="{FF2B5EF4-FFF2-40B4-BE49-F238E27FC236}">
                <a16:creationId xmlns:a16="http://schemas.microsoft.com/office/drawing/2014/main" id="{17F9F020-CAEE-F304-FE59-D093DB463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r>
              <a:rPr lang="it-IT" dirty="0">
                <a:latin typeface="Poppins"/>
                <a:cs typeface="Poppins"/>
              </a:rPr>
              <a:t>Argomenti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61356665-3CE0-4D87-BFCF-F5B81777833A}"/>
              </a:ext>
            </a:extLst>
          </p:cNvPr>
          <p:cNvSpPr/>
          <p:nvPr/>
        </p:nvSpPr>
        <p:spPr bwMode="auto">
          <a:xfrm>
            <a:off x="3161712" y="4310836"/>
            <a:ext cx="1568716" cy="733213"/>
          </a:xfrm>
          <a:prstGeom prst="round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  <a:effectLst/>
        </p:spPr>
        <p:txBody>
          <a:bodyPr wrap="none" rtlCol="0" anchor="ctr"/>
          <a:lstStyle/>
          <a:p>
            <a:pPr algn="l" defTabSz="914217"/>
            <a:r>
              <a:rPr lang="it-IT" dirty="0" err="1">
                <a:solidFill>
                  <a:schemeClr val="bg2"/>
                </a:solidFill>
                <a:latin typeface="Poppins" panose="00000500000000000000" pitchFamily="2" charset="0"/>
              </a:rPr>
              <a:t>VueJS</a:t>
            </a:r>
            <a:endParaRPr lang="it-IT" dirty="0">
              <a:solidFill>
                <a:schemeClr val="bg2"/>
              </a:solidFill>
              <a:latin typeface="Poppins" panose="00000500000000000000" pitchFamily="2" charset="0"/>
            </a:endParaRPr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625C94CA-99EB-253B-F855-2E0CE4466C84}"/>
              </a:ext>
            </a:extLst>
          </p:cNvPr>
          <p:cNvSpPr/>
          <p:nvPr/>
        </p:nvSpPr>
        <p:spPr bwMode="auto">
          <a:xfrm>
            <a:off x="3138842" y="963010"/>
            <a:ext cx="1568716" cy="701670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  <a:effectLst/>
        </p:spPr>
        <p:txBody>
          <a:bodyPr wrap="none" rtlCol="0" anchor="ctr"/>
          <a:lstStyle/>
          <a:p>
            <a:pPr algn="l" defTabSz="914217"/>
            <a:r>
              <a:rPr lang="it-IT" dirty="0">
                <a:solidFill>
                  <a:schemeClr val="bg2"/>
                </a:solidFill>
                <a:latin typeface="Poppins" panose="00000500000000000000" pitchFamily="2" charset="0"/>
              </a:rPr>
              <a:t>Strumenti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D0C4C26-1778-396A-9AB9-C7580A5CCB0C}"/>
              </a:ext>
            </a:extLst>
          </p:cNvPr>
          <p:cNvSpPr/>
          <p:nvPr/>
        </p:nvSpPr>
        <p:spPr bwMode="auto">
          <a:xfrm>
            <a:off x="3153130" y="5412682"/>
            <a:ext cx="1568716" cy="701670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l" defTabSz="914217"/>
            <a:r>
              <a:rPr lang="it-IT" dirty="0">
                <a:solidFill>
                  <a:schemeClr val="bg2"/>
                </a:solidFill>
                <a:latin typeface="Poppins" panose="00000500000000000000" pitchFamily="2" charset="0"/>
              </a:rPr>
              <a:t>Progetto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4F12430-1871-9702-2AB6-92E186DA11B9}"/>
              </a:ext>
            </a:extLst>
          </p:cNvPr>
          <p:cNvSpPr/>
          <p:nvPr/>
        </p:nvSpPr>
        <p:spPr bwMode="auto">
          <a:xfrm>
            <a:off x="3153754" y="2001321"/>
            <a:ext cx="1568716" cy="701670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  <a:effectLst/>
        </p:spPr>
        <p:txBody>
          <a:bodyPr wrap="none" rtlCol="0" anchor="ctr"/>
          <a:lstStyle/>
          <a:p>
            <a:pPr algn="l" defTabSz="914217"/>
            <a:r>
              <a:rPr lang="it-IT" dirty="0">
                <a:solidFill>
                  <a:schemeClr val="bg2"/>
                </a:solidFill>
                <a:latin typeface="Poppins" panose="00000500000000000000" pitchFamily="2" charset="0"/>
              </a:rPr>
              <a:t>HTML &amp; CSS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747B7E4A-C37B-B44A-8097-C51A76C1B528}"/>
              </a:ext>
            </a:extLst>
          </p:cNvPr>
          <p:cNvSpPr/>
          <p:nvPr/>
        </p:nvSpPr>
        <p:spPr bwMode="auto">
          <a:xfrm>
            <a:off x="3169687" y="3144091"/>
            <a:ext cx="1568716" cy="701670"/>
          </a:xfrm>
          <a:prstGeom prst="roundRect">
            <a:avLst/>
          </a:prstGeom>
          <a:solidFill>
            <a:schemeClr val="accent3"/>
          </a:solidFill>
          <a:ln w="38100">
            <a:solidFill>
              <a:schemeClr val="accent3"/>
            </a:solidFill>
          </a:ln>
          <a:effectLst/>
        </p:spPr>
        <p:txBody>
          <a:bodyPr wrap="none" rtlCol="0" anchor="ctr"/>
          <a:lstStyle/>
          <a:p>
            <a:pPr algn="l" defTabSz="914217"/>
            <a:r>
              <a:rPr lang="it-IT" dirty="0">
                <a:solidFill>
                  <a:schemeClr val="bg2"/>
                </a:solidFill>
                <a:latin typeface="Poppins" panose="00000500000000000000" pitchFamily="2" charset="0"/>
              </a:rPr>
              <a:t>JavaScript</a:t>
            </a:r>
          </a:p>
        </p:txBody>
      </p:sp>
      <p:sp>
        <p:nvSpPr>
          <p:cNvPr id="23" name="Freccia destra 22">
            <a:extLst>
              <a:ext uri="{FF2B5EF4-FFF2-40B4-BE49-F238E27FC236}">
                <a16:creationId xmlns:a16="http://schemas.microsoft.com/office/drawing/2014/main" id="{D6809408-0A45-3B17-4E04-C8DB587603F3}"/>
              </a:ext>
            </a:extLst>
          </p:cNvPr>
          <p:cNvSpPr/>
          <p:nvPr/>
        </p:nvSpPr>
        <p:spPr>
          <a:xfrm>
            <a:off x="4823576" y="1227299"/>
            <a:ext cx="642938" cy="15753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Freccia destra 26">
            <a:extLst>
              <a:ext uri="{FF2B5EF4-FFF2-40B4-BE49-F238E27FC236}">
                <a16:creationId xmlns:a16="http://schemas.microsoft.com/office/drawing/2014/main" id="{B8C419A3-5A76-D712-70EC-4E05AA277FEC}"/>
              </a:ext>
            </a:extLst>
          </p:cNvPr>
          <p:cNvSpPr/>
          <p:nvPr/>
        </p:nvSpPr>
        <p:spPr>
          <a:xfrm>
            <a:off x="4831191" y="2275398"/>
            <a:ext cx="642938" cy="15753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Freccia destra 27">
            <a:extLst>
              <a:ext uri="{FF2B5EF4-FFF2-40B4-BE49-F238E27FC236}">
                <a16:creationId xmlns:a16="http://schemas.microsoft.com/office/drawing/2014/main" id="{5CBA0199-6C04-0C2D-6D9A-30F9EF23E1F4}"/>
              </a:ext>
            </a:extLst>
          </p:cNvPr>
          <p:cNvSpPr/>
          <p:nvPr/>
        </p:nvSpPr>
        <p:spPr>
          <a:xfrm>
            <a:off x="4859633" y="3409447"/>
            <a:ext cx="642938" cy="157537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1B7FB335-32F1-12C3-AD13-81DEE8FA7F4F}"/>
              </a:ext>
            </a:extLst>
          </p:cNvPr>
          <p:cNvSpPr/>
          <p:nvPr/>
        </p:nvSpPr>
        <p:spPr bwMode="auto">
          <a:xfrm>
            <a:off x="5624243" y="939201"/>
            <a:ext cx="3424331" cy="733213"/>
          </a:xfrm>
          <a:prstGeom prst="roundRect">
            <a:avLst/>
          </a:prstGeom>
          <a:solidFill>
            <a:schemeClr val="tx1">
              <a:lumMod val="50000"/>
            </a:schemeClr>
          </a:solidFill>
          <a:ln w="12700">
            <a:solidFill>
              <a:schemeClr val="accent1"/>
            </a:solidFill>
          </a:ln>
          <a:effectLst/>
        </p:spPr>
        <p:txBody>
          <a:bodyPr wrap="none" rtlCol="0" anchor="ctr"/>
          <a:lstStyle/>
          <a:p>
            <a:pPr marL="285750" indent="-285750">
              <a:buClr>
                <a:schemeClr val="accent1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VS Code</a:t>
            </a:r>
          </a:p>
          <a:p>
            <a:pPr marL="285750" indent="-285750">
              <a:buClr>
                <a:schemeClr val="accent1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Browser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5A9250CB-97BE-1D8C-D323-2C431F5F3CC0}"/>
              </a:ext>
            </a:extLst>
          </p:cNvPr>
          <p:cNvSpPr/>
          <p:nvPr/>
        </p:nvSpPr>
        <p:spPr bwMode="auto">
          <a:xfrm>
            <a:off x="5624243" y="1983295"/>
            <a:ext cx="3424331" cy="733213"/>
          </a:xfrm>
          <a:prstGeom prst="roundRect">
            <a:avLst/>
          </a:prstGeom>
          <a:solidFill>
            <a:schemeClr val="tx1">
              <a:lumMod val="50000"/>
            </a:schemeClr>
          </a:solidFill>
          <a:ln w="12700">
            <a:solidFill>
              <a:schemeClr val="accent2"/>
            </a:solidFill>
          </a:ln>
          <a:effectLst/>
        </p:spPr>
        <p:txBody>
          <a:bodyPr wrap="none" rtlCol="0" anchor="ctr"/>
          <a:lstStyle/>
          <a:p>
            <a:pPr marL="285750" indent="-285750">
              <a:buClr>
                <a:schemeClr val="accent2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Introduzione</a:t>
            </a:r>
          </a:p>
          <a:p>
            <a:pPr marL="285750" indent="-285750">
              <a:buClr>
                <a:schemeClr val="accent2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Tag HTML base e attributi</a:t>
            </a:r>
          </a:p>
          <a:p>
            <a:pPr marL="285750" indent="-285750">
              <a:buClr>
                <a:schemeClr val="accent2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Sintassi CSS e selettori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8D0A1BF2-8BAE-7983-AA10-4C616EE24500}"/>
              </a:ext>
            </a:extLst>
          </p:cNvPr>
          <p:cNvSpPr/>
          <p:nvPr/>
        </p:nvSpPr>
        <p:spPr bwMode="auto">
          <a:xfrm>
            <a:off x="5651743" y="3136488"/>
            <a:ext cx="3424331" cy="733213"/>
          </a:xfrm>
          <a:prstGeom prst="roundRect">
            <a:avLst/>
          </a:prstGeom>
          <a:solidFill>
            <a:schemeClr val="tx1">
              <a:lumMod val="50000"/>
            </a:schemeClr>
          </a:solidFill>
          <a:ln w="12700">
            <a:solidFill>
              <a:schemeClr val="accent3"/>
            </a:solidFill>
          </a:ln>
          <a:effectLst/>
        </p:spPr>
        <p:txBody>
          <a:bodyPr wrap="none" rtlCol="0" anchor="ctr"/>
          <a:lstStyle/>
          <a:p>
            <a:pPr marL="285750" indent="-285750">
              <a:buClr>
                <a:schemeClr val="accent3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Ripresa argomenti principali</a:t>
            </a:r>
          </a:p>
        </p:txBody>
      </p:sp>
      <p:sp>
        <p:nvSpPr>
          <p:cNvPr id="77" name="Freccia destra 76">
            <a:extLst>
              <a:ext uri="{FF2B5EF4-FFF2-40B4-BE49-F238E27FC236}">
                <a16:creationId xmlns:a16="http://schemas.microsoft.com/office/drawing/2014/main" id="{8294FFD4-2221-9542-5E27-1BF751BAE33A}"/>
              </a:ext>
            </a:extLst>
          </p:cNvPr>
          <p:cNvSpPr/>
          <p:nvPr/>
        </p:nvSpPr>
        <p:spPr>
          <a:xfrm>
            <a:off x="4832133" y="4621117"/>
            <a:ext cx="642938" cy="15753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ttangolo con angoli arrotondati 77">
            <a:extLst>
              <a:ext uri="{FF2B5EF4-FFF2-40B4-BE49-F238E27FC236}">
                <a16:creationId xmlns:a16="http://schemas.microsoft.com/office/drawing/2014/main" id="{341390A1-4AC7-AD13-E862-D7B5457DEF47}"/>
              </a:ext>
            </a:extLst>
          </p:cNvPr>
          <p:cNvSpPr/>
          <p:nvPr/>
        </p:nvSpPr>
        <p:spPr bwMode="auto">
          <a:xfrm>
            <a:off x="5624243" y="4310836"/>
            <a:ext cx="3424331" cy="733213"/>
          </a:xfrm>
          <a:prstGeom prst="roundRect">
            <a:avLst/>
          </a:prstGeom>
          <a:noFill/>
          <a:ln w="12700">
            <a:solidFill>
              <a:schemeClr val="accent4"/>
            </a:solidFill>
          </a:ln>
          <a:effectLst/>
        </p:spPr>
        <p:txBody>
          <a:bodyPr wrap="none" rtlCol="0" anchor="ctr"/>
          <a:lstStyle/>
          <a:p>
            <a:pPr marL="285750" indent="-285750">
              <a:buClr>
                <a:schemeClr val="accent4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Introduzione al framework</a:t>
            </a:r>
          </a:p>
          <a:p>
            <a:pPr marL="285750" indent="-285750">
              <a:buClr>
                <a:schemeClr val="accent4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Componenti e lifecycle</a:t>
            </a:r>
          </a:p>
          <a:p>
            <a:pPr marL="285750" indent="-285750">
              <a:buClr>
                <a:schemeClr val="accent4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Direttive, data </a:t>
            </a:r>
            <a:r>
              <a:rPr lang="it-IT" sz="1400" dirty="0" err="1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binding</a:t>
            </a: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, </a:t>
            </a:r>
            <a:r>
              <a:rPr lang="it-IT" sz="1400" dirty="0" err="1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routing</a:t>
            </a: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, …</a:t>
            </a:r>
          </a:p>
        </p:txBody>
      </p:sp>
      <p:sp>
        <p:nvSpPr>
          <p:cNvPr id="79" name="Freccia destra 78">
            <a:extLst>
              <a:ext uri="{FF2B5EF4-FFF2-40B4-BE49-F238E27FC236}">
                <a16:creationId xmlns:a16="http://schemas.microsoft.com/office/drawing/2014/main" id="{2FA826E6-F07D-49C1-1898-2A4072E47E78}"/>
              </a:ext>
            </a:extLst>
          </p:cNvPr>
          <p:cNvSpPr/>
          <p:nvPr/>
        </p:nvSpPr>
        <p:spPr>
          <a:xfrm>
            <a:off x="4837864" y="5691420"/>
            <a:ext cx="642938" cy="15753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A1361F60-07AB-79E3-A275-8001019E595A}"/>
              </a:ext>
            </a:extLst>
          </p:cNvPr>
          <p:cNvSpPr/>
          <p:nvPr/>
        </p:nvSpPr>
        <p:spPr bwMode="auto">
          <a:xfrm>
            <a:off x="5629974" y="5399800"/>
            <a:ext cx="3424331" cy="733213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marL="285750" indent="-285750">
              <a:buClr>
                <a:schemeClr val="accent5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Movies Manager</a:t>
            </a:r>
          </a:p>
          <a:p>
            <a:pPr marL="285750" indent="-285750">
              <a:buClr>
                <a:schemeClr val="accent5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Esempio</a:t>
            </a:r>
          </a:p>
        </p:txBody>
      </p:sp>
    </p:spTree>
    <p:extLst>
      <p:ext uri="{BB962C8B-B14F-4D97-AF65-F5344CB8AC3E}">
        <p14:creationId xmlns:p14="http://schemas.microsoft.com/office/powerpoint/2010/main" val="1265932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A9B735-567A-FA4C-941F-8C3FB2D38A2A}"/>
              </a:ext>
            </a:extLst>
          </p:cNvPr>
          <p:cNvSpPr txBox="1"/>
          <p:nvPr/>
        </p:nvSpPr>
        <p:spPr>
          <a:xfrm>
            <a:off x="328536" y="961506"/>
            <a:ext cx="11482464" cy="3908744"/>
          </a:xfrm>
          <a:prstGeom prst="rect">
            <a:avLst/>
          </a:prstGeom>
          <a:noFill/>
        </p:spPr>
        <p:txBody>
          <a:bodyPr wrap="square" lIns="60943" tIns="30471" rIns="60943" bIns="30471" rtlCol="0" anchor="t">
            <a:spAutoFit/>
          </a:bodyPr>
          <a:lstStyle/>
          <a:p>
            <a:r>
              <a:rPr lang="it-IT" sz="1600" b="1" dirty="0">
                <a:solidFill>
                  <a:schemeClr val="accent1"/>
                </a:solidFill>
                <a:latin typeface="Poppins"/>
                <a:ea typeface="+mn-lt"/>
                <a:cs typeface="+mn-lt"/>
              </a:rPr>
              <a:t>DIRETTIVE</a:t>
            </a:r>
            <a:endParaRPr lang="it-IT" sz="1400" dirty="0">
              <a:solidFill>
                <a:schemeClr val="bg1"/>
              </a:solidFill>
              <a:latin typeface="Poppins"/>
              <a:ea typeface="+mn-lt"/>
              <a:cs typeface="+mn-lt"/>
            </a:endParaRPr>
          </a:p>
          <a:p>
            <a:pPr marL="285750" indent="-285750">
              <a:buFontTx/>
              <a:buChar char="-"/>
            </a:pP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Sono attributi speciali che aggiungono comportamento reattivo agli elementi HTML nel DOM. </a:t>
            </a:r>
          </a:p>
          <a:p>
            <a:pPr marL="285750" indent="-285750">
              <a:buFontTx/>
              <a:buChar char="-"/>
            </a:pP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Sono prefissate con v- per indicare che si tratta di funzionalità specifiche di </a:t>
            </a:r>
            <a:r>
              <a:rPr lang="it-IT" sz="1400" dirty="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Vue</a:t>
            </a: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 e non di attributi HTML standard.</a:t>
            </a:r>
          </a:p>
          <a:p>
            <a:endParaRPr lang="it-IT" sz="1600" b="1" i="1" dirty="0">
              <a:solidFill>
                <a:schemeClr val="accent4"/>
              </a:solidFill>
              <a:latin typeface="Poppins"/>
              <a:ea typeface="+mn-lt"/>
              <a:cs typeface="+mn-lt"/>
            </a:endParaRPr>
          </a:p>
          <a:p>
            <a:r>
              <a:rPr lang="it-IT" sz="1600" b="1" dirty="0">
                <a:solidFill>
                  <a:schemeClr val="accent2"/>
                </a:solidFill>
                <a:latin typeface="Poppins" pitchFamily="2" charset="77"/>
                <a:ea typeface="+mn-lt"/>
                <a:cs typeface="Poppins" pitchFamily="2" charset="77"/>
              </a:rPr>
              <a:t>PROPS</a:t>
            </a:r>
            <a:endParaRPr lang="en-US" sz="1600" dirty="0">
              <a:solidFill>
                <a:schemeClr val="accent2"/>
              </a:solidFill>
              <a:latin typeface="Poppins" pitchFamily="2" charset="77"/>
              <a:ea typeface="+mn-lt"/>
              <a:cs typeface="Poppins" pitchFamily="2" charset="77"/>
            </a:endParaRPr>
          </a:p>
          <a:p>
            <a:pPr marL="285750" indent="-285750">
              <a:buFontTx/>
              <a:buChar char="-"/>
            </a:pP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Utilizzate per passare dati dai componenti genitori ai componenti figli.</a:t>
            </a:r>
          </a:p>
          <a:p>
            <a:pPr marL="285750" indent="-285750">
              <a:buFontTx/>
              <a:buChar char="-"/>
            </a:pP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&lt;</a:t>
            </a:r>
            <a:r>
              <a:rPr lang="it-IT" sz="1400" dirty="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child</a:t>
            </a: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-component :</a:t>
            </a:r>
            <a:r>
              <a:rPr lang="it-IT" sz="1400" dirty="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someProp</a:t>
            </a: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="</a:t>
            </a:r>
            <a:r>
              <a:rPr lang="it-IT" sz="1400" dirty="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parentData</a:t>
            </a: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" /&gt;</a:t>
            </a:r>
          </a:p>
          <a:p>
            <a:pPr marL="285750" indent="-285750">
              <a:buFontTx/>
              <a:buChar char="-"/>
            </a:pPr>
            <a:endParaRPr lang="it-IT" sz="1400" dirty="0">
              <a:solidFill>
                <a:schemeClr val="bg1"/>
              </a:solidFill>
              <a:latin typeface="Poppins"/>
              <a:ea typeface="+mn-lt"/>
              <a:cs typeface="+mn-lt"/>
            </a:endParaRPr>
          </a:p>
          <a:p>
            <a:r>
              <a:rPr lang="it-IT" sz="1600" b="1" dirty="0">
                <a:solidFill>
                  <a:schemeClr val="accent3"/>
                </a:solidFill>
                <a:latin typeface="Poppins"/>
                <a:ea typeface="+mn-lt"/>
                <a:cs typeface="+mn-lt"/>
              </a:rPr>
              <a:t>EMIT</a:t>
            </a:r>
          </a:p>
          <a:p>
            <a:pPr marL="285750" indent="-285750">
              <a:buFontTx/>
              <a:buChar char="-"/>
            </a:pP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Consentono ai componenti figli di emettere eventi che vengono ascoltati dal componente genitore.</a:t>
            </a:r>
          </a:p>
          <a:p>
            <a:endParaRPr lang="it-IT" sz="1400" dirty="0">
              <a:solidFill>
                <a:schemeClr val="bg1"/>
              </a:solidFill>
              <a:latin typeface="Poppins"/>
              <a:ea typeface="+mn-lt"/>
              <a:cs typeface="+mn-lt"/>
            </a:endParaRPr>
          </a:p>
          <a:p>
            <a:r>
              <a:rPr lang="it-IT" sz="1600" b="1" dirty="0">
                <a:solidFill>
                  <a:schemeClr val="accent4"/>
                </a:solidFill>
                <a:latin typeface="Poppins"/>
                <a:ea typeface="+mn-lt"/>
                <a:cs typeface="+mn-lt"/>
              </a:rPr>
              <a:t>COMPUTED PROPERTIES</a:t>
            </a:r>
          </a:p>
          <a:p>
            <a:pPr marL="285750" indent="-285750">
              <a:buFontTx/>
              <a:buChar char="-"/>
            </a:pP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Funzioni che calcolano e restituiscono un valore derivato dai dati del Model.</a:t>
            </a:r>
          </a:p>
          <a:p>
            <a:pPr marL="285750" indent="-285750">
              <a:buFontTx/>
              <a:buChar char="-"/>
            </a:pP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Sono reattive, si aggiornano automaticamente quando le dipendenze cambiano.</a:t>
            </a:r>
          </a:p>
          <a:p>
            <a:endParaRPr lang="it-IT" sz="1400" dirty="0">
              <a:solidFill>
                <a:schemeClr val="bg1"/>
              </a:solidFill>
              <a:latin typeface="Poppins"/>
              <a:ea typeface="+mn-lt"/>
              <a:cs typeface="+mn-lt"/>
            </a:endParaRPr>
          </a:p>
          <a:p>
            <a:pPr defTabSz="914217"/>
            <a:r>
              <a:rPr lang="it-IT" sz="1600" b="1" dirty="0">
                <a:solidFill>
                  <a:schemeClr val="accent5"/>
                </a:solidFill>
                <a:latin typeface="Poppins" pitchFamily="2" charset="77"/>
                <a:cs typeface="Poppins" pitchFamily="2" charset="77"/>
              </a:rPr>
              <a:t>WATCH</a:t>
            </a:r>
          </a:p>
          <a:p>
            <a:pPr marL="285750" indent="-285750">
              <a:buFontTx/>
              <a:buChar char="-"/>
            </a:pPr>
            <a:r>
              <a:rPr lang="it-IT" sz="1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Consentono di eseguire codice in risposta a cambiamenti specifici dei dati.</a:t>
            </a:r>
          </a:p>
        </p:txBody>
      </p:sp>
      <p:sp>
        <p:nvSpPr>
          <p:cNvPr id="25" name="Titolo 1">
            <a:extLst>
              <a:ext uri="{FF2B5EF4-FFF2-40B4-BE49-F238E27FC236}">
                <a16:creationId xmlns:a16="http://schemas.microsoft.com/office/drawing/2014/main" id="{619A3F9C-D6F8-02D2-C186-A95697EB0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2" y="301058"/>
            <a:ext cx="10515600" cy="382006"/>
          </a:xfrm>
        </p:spPr>
        <p:txBody>
          <a:bodyPr vert="horz" lIns="91422" tIns="45711" rIns="91422" bIns="45711" rtlCol="0" anchor="t">
            <a:noAutofit/>
          </a:bodyPr>
          <a:lstStyle/>
          <a:p>
            <a:r>
              <a:rPr lang="it-IT" dirty="0" err="1">
                <a:latin typeface="Poppins"/>
                <a:cs typeface="Poppins"/>
              </a:rPr>
              <a:t>Vue</a:t>
            </a:r>
            <a:r>
              <a:rPr lang="it-IT" dirty="0">
                <a:latin typeface="Poppins"/>
                <a:cs typeface="Poppins"/>
              </a:rPr>
              <a:t> JS – Concetti fondamentali</a:t>
            </a:r>
          </a:p>
        </p:txBody>
      </p:sp>
    </p:spTree>
    <p:extLst>
      <p:ext uri="{BB962C8B-B14F-4D97-AF65-F5344CB8AC3E}">
        <p14:creationId xmlns:p14="http://schemas.microsoft.com/office/powerpoint/2010/main" val="1333041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24DEC-7413-0B8E-DC41-7730E98C9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1">
            <a:extLst>
              <a:ext uri="{FF2B5EF4-FFF2-40B4-BE49-F238E27FC236}">
                <a16:creationId xmlns:a16="http://schemas.microsoft.com/office/drawing/2014/main" id="{E1ECCE90-FB80-8C3A-AA94-FB403E4CC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2" y="301058"/>
            <a:ext cx="10515600" cy="382006"/>
          </a:xfrm>
        </p:spPr>
        <p:txBody>
          <a:bodyPr vert="horz" lIns="91422" tIns="45711" rIns="91422" bIns="45711" rtlCol="0" anchor="t">
            <a:noAutofit/>
          </a:bodyPr>
          <a:lstStyle/>
          <a:p>
            <a:r>
              <a:rPr lang="it-IT" dirty="0">
                <a:latin typeface="Poppins"/>
                <a:cs typeface="Poppins"/>
              </a:rPr>
              <a:t>Direttive: V-FOR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5AAC8A-50CE-1DD0-59EB-34097EBEE0F1}"/>
              </a:ext>
            </a:extLst>
          </p:cNvPr>
          <p:cNvSpPr txBox="1"/>
          <p:nvPr/>
        </p:nvSpPr>
        <p:spPr>
          <a:xfrm>
            <a:off x="391792" y="1683668"/>
            <a:ext cx="100689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v-for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="(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 :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 {{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Indice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elemento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 Valore 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elemento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E1EF2A-6719-C732-B099-406749DBC9A3}"/>
              </a:ext>
            </a:extLst>
          </p:cNvPr>
          <p:cNvSpPr txBox="1"/>
          <p:nvPr/>
        </p:nvSpPr>
        <p:spPr>
          <a:xfrm>
            <a:off x="391792" y="983311"/>
            <a:ext cx="11211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'stringa1'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'stringa2'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'stringa3'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'stringa4'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'stringa5'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F2CDE8-7219-6E8C-EA53-C6D53B952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2" y="3822191"/>
            <a:ext cx="7234323" cy="235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05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092968-FCBF-322F-231B-C5BE1059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1">
            <a:extLst>
              <a:ext uri="{FF2B5EF4-FFF2-40B4-BE49-F238E27FC236}">
                <a16:creationId xmlns:a16="http://schemas.microsoft.com/office/drawing/2014/main" id="{69C45B77-D6F1-311A-5DF8-70940036A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2" y="301058"/>
            <a:ext cx="10515600" cy="382006"/>
          </a:xfrm>
        </p:spPr>
        <p:txBody>
          <a:bodyPr vert="horz" lIns="91422" tIns="45711" rIns="91422" bIns="45711" rtlCol="0" anchor="t">
            <a:noAutofit/>
          </a:bodyPr>
          <a:lstStyle/>
          <a:p>
            <a:r>
              <a:rPr lang="it-IT" dirty="0">
                <a:latin typeface="Poppins"/>
                <a:cs typeface="Poppins"/>
              </a:rPr>
              <a:t>Direttive: V-IF / V-ELSE / V-SHOW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33535-79D0-E331-9173-7A35C092107F}"/>
              </a:ext>
            </a:extLst>
          </p:cNvPr>
          <p:cNvSpPr txBox="1"/>
          <p:nvPr/>
        </p:nvSpPr>
        <p:spPr>
          <a:xfrm>
            <a:off x="391792" y="3144482"/>
            <a:ext cx="82821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@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changeFlag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Change flag with function</a:t>
            </a:r>
          </a:p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@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flag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flag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Change flag</a:t>
            </a:r>
          </a:p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v-if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flag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Flag 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impostato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TRUE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v-else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Flag 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impostato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FALSE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v-show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flag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V-SHOW: Testo 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visibile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DA4C4-01D2-C717-4A6D-CD83031E25A4}"/>
              </a:ext>
            </a:extLst>
          </p:cNvPr>
          <p:cNvSpPr txBox="1"/>
          <p:nvPr/>
        </p:nvSpPr>
        <p:spPr>
          <a:xfrm>
            <a:off x="391792" y="1251306"/>
            <a:ext cx="39830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changeFlag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flag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fr-F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flag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endParaRPr lang="fr-F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303AE-F393-17CF-B654-ACD1D7EC9FF8}"/>
              </a:ext>
            </a:extLst>
          </p:cNvPr>
          <p:cNvSpPr txBox="1"/>
          <p:nvPr/>
        </p:nvSpPr>
        <p:spPr>
          <a:xfrm>
            <a:off x="391792" y="851196"/>
            <a:ext cx="3626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flag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2" name="Registrazione dello schermo 2025-07-15 101207">
            <a:hlinkClick r:id="" action="ppaction://media"/>
            <a:extLst>
              <a:ext uri="{FF2B5EF4-FFF2-40B4-BE49-F238E27FC236}">
                <a16:creationId xmlns:a16="http://schemas.microsoft.com/office/drawing/2014/main" id="{A8C7996E-053C-94AA-3A33-BFD5F2A1BD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13808" y="851196"/>
            <a:ext cx="5486400" cy="1981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BBCCDB-6CD7-2F60-3E21-99CCF6B908C4}"/>
              </a:ext>
            </a:extLst>
          </p:cNvPr>
          <p:cNvSpPr/>
          <p:nvPr/>
        </p:nvSpPr>
        <p:spPr>
          <a:xfrm>
            <a:off x="5961888" y="585216"/>
            <a:ext cx="6135624" cy="2559266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77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275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092968-FCBF-322F-231B-C5BE1059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1">
            <a:extLst>
              <a:ext uri="{FF2B5EF4-FFF2-40B4-BE49-F238E27FC236}">
                <a16:creationId xmlns:a16="http://schemas.microsoft.com/office/drawing/2014/main" id="{69C45B77-D6F1-311A-5DF8-70940036A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2" y="301058"/>
            <a:ext cx="10515600" cy="382006"/>
          </a:xfrm>
        </p:spPr>
        <p:txBody>
          <a:bodyPr vert="horz" lIns="91422" tIns="45711" rIns="91422" bIns="45711" rtlCol="0" anchor="t">
            <a:noAutofit/>
          </a:bodyPr>
          <a:lstStyle/>
          <a:p>
            <a:r>
              <a:rPr lang="it-IT" dirty="0">
                <a:latin typeface="Poppins"/>
                <a:cs typeface="Poppins"/>
              </a:rPr>
              <a:t>Direttive: V-MODEL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309EA-3CF0-2A6A-568E-4F8849437705}"/>
              </a:ext>
            </a:extLst>
          </p:cNvPr>
          <p:cNvSpPr txBox="1"/>
          <p:nvPr/>
        </p:nvSpPr>
        <p:spPr>
          <a:xfrm>
            <a:off x="391792" y="107948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645E6-53BE-C02E-CBB9-02B43EE29CA2}"/>
              </a:ext>
            </a:extLst>
          </p:cNvPr>
          <p:cNvSpPr txBox="1"/>
          <p:nvPr/>
        </p:nvSpPr>
        <p:spPr>
          <a:xfrm>
            <a:off x="391792" y="1876018"/>
            <a:ext cx="67900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v-model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Valore 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dell'input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{{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}}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Registrazione dello schermo 2025-07-15 102159">
            <a:hlinkClick r:id="" action="ppaction://media"/>
            <a:extLst>
              <a:ext uri="{FF2B5EF4-FFF2-40B4-BE49-F238E27FC236}">
                <a16:creationId xmlns:a16="http://schemas.microsoft.com/office/drawing/2014/main" id="{AECDA8B0-4F10-4317-69E3-DA0FE130E2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9016" y="3711067"/>
            <a:ext cx="4968240" cy="14688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BC12A2-16BC-3731-CFC7-C775EB21FBE1}"/>
              </a:ext>
            </a:extLst>
          </p:cNvPr>
          <p:cNvSpPr/>
          <p:nvPr/>
        </p:nvSpPr>
        <p:spPr>
          <a:xfrm>
            <a:off x="391792" y="3471457"/>
            <a:ext cx="5335400" cy="194809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1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859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092968-FCBF-322F-231B-C5BE1059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1">
            <a:extLst>
              <a:ext uri="{FF2B5EF4-FFF2-40B4-BE49-F238E27FC236}">
                <a16:creationId xmlns:a16="http://schemas.microsoft.com/office/drawing/2014/main" id="{69C45B77-D6F1-311A-5DF8-70940036A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2" y="301058"/>
            <a:ext cx="10515600" cy="382006"/>
          </a:xfrm>
        </p:spPr>
        <p:txBody>
          <a:bodyPr vert="horz" lIns="91422" tIns="45711" rIns="91422" bIns="45711" rtlCol="0" anchor="t">
            <a:noAutofit/>
          </a:bodyPr>
          <a:lstStyle/>
          <a:p>
            <a:r>
              <a:rPr lang="it-IT" dirty="0">
                <a:latin typeface="Poppins"/>
                <a:cs typeface="Poppins"/>
              </a:rPr>
              <a:t>Direttive: V-BIND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87EEE-D1AE-9FE3-B9CE-EE40ED712531}"/>
              </a:ext>
            </a:extLst>
          </p:cNvPr>
          <p:cNvSpPr txBox="1"/>
          <p:nvPr/>
        </p:nvSpPr>
        <p:spPr>
          <a:xfrm>
            <a:off x="391792" y="1020246"/>
            <a:ext cx="113948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imgUrl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'https://upload.wikimedia.org/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wikipedia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/commons/thumb/9/95/Vue.js_Logo_2.svg/2367px-Vue.js_Logo_2.svg.png'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8A7EE-83CF-C9A7-2CA5-C5D81A5AE3B1}"/>
              </a:ext>
            </a:extLst>
          </p:cNvPr>
          <p:cNvSpPr txBox="1"/>
          <p:nvPr/>
        </p:nvSpPr>
        <p:spPr>
          <a:xfrm>
            <a:off x="391792" y="2476742"/>
            <a:ext cx="113948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v-bind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imgUrl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682200-E0FC-1F52-86ED-6D4460F95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90" y="3317685"/>
            <a:ext cx="221963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74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092968-FCBF-322F-231B-C5BE1059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1">
            <a:extLst>
              <a:ext uri="{FF2B5EF4-FFF2-40B4-BE49-F238E27FC236}">
                <a16:creationId xmlns:a16="http://schemas.microsoft.com/office/drawing/2014/main" id="{69C45B77-D6F1-311A-5DF8-70940036A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2" y="301058"/>
            <a:ext cx="10515600" cy="382006"/>
          </a:xfrm>
        </p:spPr>
        <p:txBody>
          <a:bodyPr vert="horz" lIns="91422" tIns="45711" rIns="91422" bIns="45711" rtlCol="0" anchor="t">
            <a:noAutofit/>
          </a:bodyPr>
          <a:lstStyle/>
          <a:p>
            <a:r>
              <a:rPr lang="it-IT" dirty="0">
                <a:latin typeface="Poppins"/>
                <a:cs typeface="Poppins"/>
              </a:rPr>
              <a:t>Direttive: V-ON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84409-1DE2-1114-D6E3-FB5ED45056F5}"/>
              </a:ext>
            </a:extLst>
          </p:cNvPr>
          <p:cNvSpPr txBox="1"/>
          <p:nvPr/>
        </p:nvSpPr>
        <p:spPr>
          <a:xfrm>
            <a:off x="391792" y="890235"/>
            <a:ext cx="4134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inputValue2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77C1D-FF49-6485-6394-F295B9BEFB22}"/>
              </a:ext>
            </a:extLst>
          </p:cNvPr>
          <p:cNvSpPr txBox="1"/>
          <p:nvPr/>
        </p:nvSpPr>
        <p:spPr>
          <a:xfrm>
            <a:off x="6501827" y="566678"/>
            <a:ext cx="55499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handleEnter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`Hai 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premuto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Invio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con il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  	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valore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inputValue2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inputValue2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'Hai 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cliccato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il 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bottone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         		"Click me!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8EEE2-7FAC-2FDB-EAFB-2B08EE4191E0}"/>
              </a:ext>
            </a:extLst>
          </p:cNvPr>
          <p:cNvSpPr txBox="1"/>
          <p:nvPr/>
        </p:nvSpPr>
        <p:spPr>
          <a:xfrm>
            <a:off x="391792" y="1997839"/>
            <a:ext cx="570420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v-model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inputValue2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v-on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keyup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enter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handleEnter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"Premi 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Invio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dopo 				aver 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digitato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@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 				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Click me!</a:t>
            </a:r>
          </a:p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Registrazione dello schermo 2025-07-15 103651">
            <a:hlinkClick r:id="" action="ppaction://media"/>
            <a:extLst>
              <a:ext uri="{FF2B5EF4-FFF2-40B4-BE49-F238E27FC236}">
                <a16:creationId xmlns:a16="http://schemas.microsoft.com/office/drawing/2014/main" id="{AB5106B4-E54D-109E-34CE-864AA2A637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1988" y="4917683"/>
            <a:ext cx="5585736" cy="12811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CACCED-A724-ED31-0F62-8E6D7030665E}"/>
              </a:ext>
            </a:extLst>
          </p:cNvPr>
          <p:cNvSpPr/>
          <p:nvPr/>
        </p:nvSpPr>
        <p:spPr>
          <a:xfrm>
            <a:off x="6217920" y="4681978"/>
            <a:ext cx="5833872" cy="16093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91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877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" grpId="0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42009D-9DAF-FD27-3940-F24AB5294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1">
            <a:extLst>
              <a:ext uri="{FF2B5EF4-FFF2-40B4-BE49-F238E27FC236}">
                <a16:creationId xmlns:a16="http://schemas.microsoft.com/office/drawing/2014/main" id="{B3A7DA4F-E764-52C1-2E80-FF78E04B1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2" y="301058"/>
            <a:ext cx="10515600" cy="382006"/>
          </a:xfrm>
        </p:spPr>
        <p:txBody>
          <a:bodyPr vert="horz" lIns="91422" tIns="45711" rIns="91422" bIns="45711" rtlCol="0" anchor="t">
            <a:noAutofit/>
          </a:bodyPr>
          <a:lstStyle/>
          <a:p>
            <a:r>
              <a:rPr lang="it-IT" dirty="0">
                <a:latin typeface="Poppins"/>
                <a:cs typeface="Poppins"/>
              </a:rPr>
              <a:t>Direttive: V-HTML / V-TEXT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F8EC1-7EE7-2DEE-2228-4E17AFFDC162}"/>
              </a:ext>
            </a:extLst>
          </p:cNvPr>
          <p:cNvSpPr txBox="1"/>
          <p:nvPr/>
        </p:nvSpPr>
        <p:spPr>
          <a:xfrm>
            <a:off x="391792" y="986548"/>
            <a:ext cx="113765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htmlContent</a:t>
            </a:r>
            <a:r>
              <a:rPr lang="it-IT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'&lt;p&gt;Questo è un paragrafo con testo in &lt;strong&gt;grassetto&lt;/strong&gt; e un &lt;a </a:t>
            </a:r>
            <a:r>
              <a:rPr lang="it-IT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="https://vuejs.org" target="_blank"&gt;link a Vue.js&lt;/a&gt;.&lt;/p&gt;'</a:t>
            </a:r>
            <a:endParaRPr lang="it-IT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465C1-08CC-C4CD-4C23-39A702D18091}"/>
              </a:ext>
            </a:extLst>
          </p:cNvPr>
          <p:cNvSpPr txBox="1"/>
          <p:nvPr/>
        </p:nvSpPr>
        <p:spPr>
          <a:xfrm>
            <a:off x="391792" y="4055588"/>
            <a:ext cx="113765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it-IT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it-IT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'Messaggio di test salvato in un </a:t>
            </a:r>
            <a:r>
              <a:rPr lang="it-IT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it-IT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224009-F97A-91B0-040C-1705552BB06F}"/>
              </a:ext>
            </a:extLst>
          </p:cNvPr>
          <p:cNvSpPr txBox="1"/>
          <p:nvPr/>
        </p:nvSpPr>
        <p:spPr>
          <a:xfrm>
            <a:off x="391792" y="2150247"/>
            <a:ext cx="6094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v-html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htmlContent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BEBEE7-D692-895B-528A-B0F28967F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67" y="2768212"/>
            <a:ext cx="7878274" cy="6477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39FB22-D154-8A55-30A2-A0AC29D31A32}"/>
              </a:ext>
            </a:extLst>
          </p:cNvPr>
          <p:cNvSpPr txBox="1"/>
          <p:nvPr/>
        </p:nvSpPr>
        <p:spPr>
          <a:xfrm>
            <a:off x="391792" y="4653161"/>
            <a:ext cx="3338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v-text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52C181-0AE0-CF44-9B85-128E19F2E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67" y="5250734"/>
            <a:ext cx="4324954" cy="5620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C0C03E8-3F4E-C0DF-BAFC-9D40313BED2B}"/>
              </a:ext>
            </a:extLst>
          </p:cNvPr>
          <p:cNvSpPr txBox="1"/>
          <p:nvPr/>
        </p:nvSpPr>
        <p:spPr>
          <a:xfrm>
            <a:off x="4224528" y="4653161"/>
            <a:ext cx="72603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{{ </a:t>
            </a:r>
            <a:r>
              <a:rPr lang="it-IT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it-IT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}}</a:t>
            </a:r>
            <a:r>
              <a:rPr lang="it-IT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Consente interpolazione --&gt;</a:t>
            </a:r>
            <a:endParaRPr lang="it-IT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993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4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351D04-32EC-D2DA-EFDF-96792CED6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1">
            <a:extLst>
              <a:ext uri="{FF2B5EF4-FFF2-40B4-BE49-F238E27FC236}">
                <a16:creationId xmlns:a16="http://schemas.microsoft.com/office/drawing/2014/main" id="{E527E592-4DB9-3F42-7672-74EF0E3B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2" y="301058"/>
            <a:ext cx="10515600" cy="382006"/>
          </a:xfrm>
        </p:spPr>
        <p:txBody>
          <a:bodyPr vert="horz" lIns="91422" tIns="45711" rIns="91422" bIns="45711" rtlCol="0" anchor="t">
            <a:noAutofit/>
          </a:bodyPr>
          <a:lstStyle/>
          <a:p>
            <a:r>
              <a:rPr lang="it-IT" dirty="0">
                <a:latin typeface="Poppins"/>
                <a:cs typeface="Poppins"/>
              </a:rPr>
              <a:t>Direttive: V-ONCE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787AF-7302-1499-41DA-E03920DF3A9B}"/>
              </a:ext>
            </a:extLst>
          </p:cNvPr>
          <p:cNvSpPr txBox="1"/>
          <p:nvPr/>
        </p:nvSpPr>
        <p:spPr>
          <a:xfrm>
            <a:off x="407732" y="1045213"/>
            <a:ext cx="113765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it-IT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it-IT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'Messaggio di test salvato in un ref'</a:t>
            </a:r>
            <a:r>
              <a:rPr lang="it-IT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it-IT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3FB28-9044-66EB-6486-AF5C18154994}"/>
              </a:ext>
            </a:extLst>
          </p:cNvPr>
          <p:cNvSpPr txBox="1"/>
          <p:nvPr/>
        </p:nvSpPr>
        <p:spPr>
          <a:xfrm>
            <a:off x="407732" y="1871480"/>
            <a:ext cx="1121166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v-once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{{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'V-ONCE Valore di text:  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}}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{{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'Valore di text: 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}}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@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'Nuova 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stringa</a:t>
            </a:r>
            <a:r>
              <a:rPr lang="en-US" sz="200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Change text</a:t>
            </a:r>
          </a:p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Registrazione dello schermo 2025-07-15 114417">
            <a:hlinkClick r:id="" action="ppaction://media"/>
            <a:extLst>
              <a:ext uri="{FF2B5EF4-FFF2-40B4-BE49-F238E27FC236}">
                <a16:creationId xmlns:a16="http://schemas.microsoft.com/office/drawing/2014/main" id="{E39F38F5-E075-D3A0-7D3B-478B20F78E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2890" y="4088638"/>
            <a:ext cx="6515100" cy="1638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243685-EB80-C447-3738-D0FA18D7AA45}"/>
              </a:ext>
            </a:extLst>
          </p:cNvPr>
          <p:cNvSpPr/>
          <p:nvPr/>
        </p:nvSpPr>
        <p:spPr>
          <a:xfrm>
            <a:off x="310896" y="3904488"/>
            <a:ext cx="6858000" cy="2039112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97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61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E185A2-750E-C26B-A483-1E1B08101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1">
            <a:extLst>
              <a:ext uri="{FF2B5EF4-FFF2-40B4-BE49-F238E27FC236}">
                <a16:creationId xmlns:a16="http://schemas.microsoft.com/office/drawing/2014/main" id="{2937997C-CA10-BB86-5D60-BA7E0374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2" y="301058"/>
            <a:ext cx="10515600" cy="382006"/>
          </a:xfrm>
        </p:spPr>
        <p:txBody>
          <a:bodyPr vert="horz" lIns="91422" tIns="45711" rIns="91422" bIns="45711" rtlCol="0" anchor="t">
            <a:noAutofit/>
          </a:bodyPr>
          <a:lstStyle/>
          <a:p>
            <a:r>
              <a:rPr lang="it-IT" dirty="0">
                <a:latin typeface="Poppins"/>
                <a:cs typeface="Poppins"/>
              </a:rPr>
              <a:t>Direttive: V-PRE / Direttive custom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A7BC56-23B8-A671-067D-1BC21939AED6}"/>
              </a:ext>
            </a:extLst>
          </p:cNvPr>
          <p:cNvSpPr txBox="1"/>
          <p:nvPr/>
        </p:nvSpPr>
        <p:spPr>
          <a:xfrm>
            <a:off x="391792" y="856075"/>
            <a:ext cx="113033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v-pre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 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lt;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&amp;gt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lt;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&amp;gt;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Questo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è un 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esempio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di 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interpolazione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}}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lt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&amp;gt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lt;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&amp;gt;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Questo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è un 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altro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esempio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}}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lt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&amp;gt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lt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&amp;gt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616153-5331-9A29-D624-F548F4DD7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3" y="2968078"/>
            <a:ext cx="7078856" cy="10981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5CFEDD-FDDC-0DE0-052B-FD2B60AAF4FB}"/>
              </a:ext>
            </a:extLst>
          </p:cNvPr>
          <p:cNvSpPr txBox="1"/>
          <p:nvPr/>
        </p:nvSpPr>
        <p:spPr>
          <a:xfrm>
            <a:off x="290509" y="4508659"/>
            <a:ext cx="36407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directive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'focus'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mounted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B4F6A3-1BC0-40D3-1D0A-CF58329F870A}"/>
              </a:ext>
            </a:extLst>
          </p:cNvPr>
          <p:cNvSpPr txBox="1"/>
          <p:nvPr/>
        </p:nvSpPr>
        <p:spPr>
          <a:xfrm>
            <a:off x="5407277" y="4508659"/>
            <a:ext cx="3325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v-focus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308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3650CB-8F16-F59D-BB0E-64AA6B36D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1">
            <a:extLst>
              <a:ext uri="{FF2B5EF4-FFF2-40B4-BE49-F238E27FC236}">
                <a16:creationId xmlns:a16="http://schemas.microsoft.com/office/drawing/2014/main" id="{247887DF-9BD9-FC35-195A-3286946CE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2" y="301058"/>
            <a:ext cx="10515600" cy="382006"/>
          </a:xfrm>
        </p:spPr>
        <p:txBody>
          <a:bodyPr vert="horz" lIns="91422" tIns="45711" rIns="91422" bIns="45711" rtlCol="0" anchor="t">
            <a:noAutofit/>
          </a:bodyPr>
          <a:lstStyle/>
          <a:p>
            <a:r>
              <a:rPr lang="it-IT" dirty="0" err="1">
                <a:latin typeface="Poppins"/>
                <a:cs typeface="Poppins"/>
              </a:rPr>
              <a:t>Props</a:t>
            </a:r>
            <a:r>
              <a:rPr lang="it-IT" dirty="0">
                <a:latin typeface="Poppins"/>
                <a:cs typeface="Poppins"/>
              </a:rPr>
              <a:t> &amp; </a:t>
            </a:r>
            <a:r>
              <a:rPr lang="it-IT" dirty="0" err="1">
                <a:latin typeface="Poppins"/>
                <a:cs typeface="Poppins"/>
              </a:rPr>
              <a:t>Emit</a:t>
            </a:r>
            <a:r>
              <a:rPr lang="it-IT" dirty="0">
                <a:latin typeface="Poppins"/>
                <a:cs typeface="Poppins"/>
              </a:rPr>
              <a:t> – Child component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2E3123-41A2-643A-75AC-4B50B4693A61}"/>
              </a:ext>
            </a:extLst>
          </p:cNvPr>
          <p:cNvSpPr txBox="1"/>
          <p:nvPr/>
        </p:nvSpPr>
        <p:spPr>
          <a:xfrm>
            <a:off x="391792" y="1179168"/>
            <a:ext cx="570420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defineProps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default: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Messaggio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di DEFAULT'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default: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'&lt;non 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specificato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&gt;'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buNone/>
            </a:pPr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emit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defineEmits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showAlert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E6DDAF-5524-0564-6E81-40F2D9247EB6}"/>
              </a:ext>
            </a:extLst>
          </p:cNvPr>
          <p:cNvSpPr txBox="1"/>
          <p:nvPr/>
        </p:nvSpPr>
        <p:spPr>
          <a:xfrm>
            <a:off x="6824348" y="1179168"/>
            <a:ext cx="53676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"msg-component"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{{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	 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emit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'showAlert’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      			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{{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Mostra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alert: 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56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9162-7CEF-6961-8AE0-C275ED9F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Strumenti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4A537-CC3A-FD05-B994-AF202A0BEFD6}"/>
              </a:ext>
            </a:extLst>
          </p:cNvPr>
          <p:cNvSpPr txBox="1"/>
          <p:nvPr/>
        </p:nvSpPr>
        <p:spPr>
          <a:xfrm>
            <a:off x="393943" y="1058918"/>
            <a:ext cx="268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8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Visual Studio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601B1-C4F5-E4AF-9D70-63321A085FB7}"/>
              </a:ext>
            </a:extLst>
          </p:cNvPr>
          <p:cNvSpPr txBox="1"/>
          <p:nvPr/>
        </p:nvSpPr>
        <p:spPr>
          <a:xfrm>
            <a:off x="393942" y="2673334"/>
            <a:ext cx="268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pple Symbols" panose="02000000000000000000" pitchFamily="2" charset="-79"/>
              <a:buChar char="⦿"/>
              <a:defRPr/>
            </a:pPr>
            <a:r>
              <a:rPr lang="it-IT" sz="1800" dirty="0">
                <a:solidFill>
                  <a:schemeClr val="bg2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Browser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ACD78-E107-0883-EDE0-0BDD85709A25}"/>
              </a:ext>
            </a:extLst>
          </p:cNvPr>
          <p:cNvSpPr txBox="1"/>
          <p:nvPr/>
        </p:nvSpPr>
        <p:spPr>
          <a:xfrm>
            <a:off x="3797046" y="1058918"/>
            <a:ext cx="4368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https://code.visualstudio.com/download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52077B-659B-11DB-43A8-188E82CB6B34}"/>
              </a:ext>
            </a:extLst>
          </p:cNvPr>
          <p:cNvSpPr txBox="1"/>
          <p:nvPr/>
        </p:nvSpPr>
        <p:spPr>
          <a:xfrm>
            <a:off x="3797046" y="2673334"/>
            <a:ext cx="4368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https://google.....Really?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B08078-2CDA-2993-A769-BFEBBD5DBB48}"/>
              </a:ext>
            </a:extLst>
          </p:cNvPr>
          <p:cNvSpPr txBox="1"/>
          <p:nvPr/>
        </p:nvSpPr>
        <p:spPr>
          <a:xfrm>
            <a:off x="3797046" y="1503312"/>
            <a:ext cx="2964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2"/>
                </a:solidFill>
              </a:rPr>
              <a:t>IDE sviluppo codice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2"/>
                </a:solidFill>
              </a:rPr>
              <a:t>Integrazione con GIT</a:t>
            </a:r>
          </a:p>
          <a:p>
            <a:pPr marL="285750" indent="-285750">
              <a:buFontTx/>
              <a:buChar char="-"/>
            </a:pPr>
            <a:r>
              <a:rPr lang="it-IT" dirty="0" err="1">
                <a:solidFill>
                  <a:schemeClr val="bg2"/>
                </a:solidFill>
              </a:rPr>
              <a:t>Linting</a:t>
            </a:r>
            <a:r>
              <a:rPr lang="it-IT" dirty="0">
                <a:solidFill>
                  <a:schemeClr val="bg2"/>
                </a:solidFill>
              </a:rPr>
              <a:t> codice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7B7836-4E32-3633-1666-5C978C0ED3EF}"/>
              </a:ext>
            </a:extLst>
          </p:cNvPr>
          <p:cNvSpPr txBox="1"/>
          <p:nvPr/>
        </p:nvSpPr>
        <p:spPr>
          <a:xfrm>
            <a:off x="3797046" y="3088495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2"/>
                </a:solidFill>
              </a:rPr>
              <a:t>Visualizzare l’applicazione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2"/>
                </a:solidFill>
              </a:rPr>
              <a:t>Testing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2"/>
                </a:solidFill>
              </a:rPr>
              <a:t>Console 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F1B42C-B38E-6F17-73F0-F5D991C40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775" y="1007417"/>
            <a:ext cx="14192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 Chrome logo PNG transparent image download, size: 512x512px">
            <a:extLst>
              <a:ext uri="{FF2B5EF4-FFF2-40B4-BE49-F238E27FC236}">
                <a16:creationId xmlns:a16="http://schemas.microsoft.com/office/drawing/2014/main" id="{D947CE59-C461-B558-7415-0F68EE10D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775" y="2673334"/>
            <a:ext cx="14192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07039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2909FF-8AAC-CAA1-A039-9189421C7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1">
            <a:extLst>
              <a:ext uri="{FF2B5EF4-FFF2-40B4-BE49-F238E27FC236}">
                <a16:creationId xmlns:a16="http://schemas.microsoft.com/office/drawing/2014/main" id="{7357F53D-C596-B682-E277-885D8F14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2" y="301058"/>
            <a:ext cx="10515600" cy="382006"/>
          </a:xfrm>
        </p:spPr>
        <p:txBody>
          <a:bodyPr vert="horz" lIns="91422" tIns="45711" rIns="91422" bIns="45711" rtlCol="0" anchor="t">
            <a:noAutofit/>
          </a:bodyPr>
          <a:lstStyle/>
          <a:p>
            <a:r>
              <a:rPr lang="it-IT">
                <a:latin typeface="Poppins"/>
                <a:cs typeface="Poppins"/>
              </a:rPr>
              <a:t>Props &amp; Emit – Parent component</a:t>
            </a:r>
            <a:endParaRPr lang="it-IT" dirty="0">
              <a:latin typeface="Poppins"/>
              <a:cs typeface="Poppi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BFCAA-24A4-D135-6D44-77B85F9A8869}"/>
              </a:ext>
            </a:extLst>
          </p:cNvPr>
          <p:cNvSpPr txBox="1"/>
          <p:nvPr/>
        </p:nvSpPr>
        <p:spPr>
          <a:xfrm>
            <a:off x="391792" y="1953335"/>
            <a:ext cx="48806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MsgComponent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@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showAlert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showAlertFunction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pPr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MsgComponent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Messaggio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di test"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 @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showAlert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showAlertFunction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pPr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10786-5687-2185-556A-59FA9F9B60FE}"/>
              </a:ext>
            </a:extLst>
          </p:cNvPr>
          <p:cNvSpPr txBox="1"/>
          <p:nvPr/>
        </p:nvSpPr>
        <p:spPr>
          <a:xfrm>
            <a:off x="6245352" y="1894900"/>
            <a:ext cx="527380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MsgComponent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: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@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showAlert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showAlertFunction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pPr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MsgComponent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: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@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showAlert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showAlertFunction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966400-BA93-E145-2826-07B435D76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2" y="4620828"/>
            <a:ext cx="4271648" cy="1664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4E48C5-BCC5-3E03-5F29-9AF0C632D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344" y="4914864"/>
            <a:ext cx="4291502" cy="16643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EE4D8B-7BA5-BCA2-EDE8-4ED942FFB4A9}"/>
              </a:ext>
            </a:extLst>
          </p:cNvPr>
          <p:cNvSpPr txBox="1"/>
          <p:nvPr/>
        </p:nvSpPr>
        <p:spPr>
          <a:xfrm>
            <a:off x="391792" y="742808"/>
            <a:ext cx="55548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showAlertFunction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'Ricevuto alert </a:t>
            </a:r>
          </a:p>
          <a:p>
            <a:pPr>
              <a:buNone/>
            </a:pP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MsgComponent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numero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EFBFC7-CFD9-BC5A-C837-8BC5181904CF}"/>
              </a:ext>
            </a:extLst>
          </p:cNvPr>
          <p:cNvSpPr txBox="1"/>
          <p:nvPr/>
        </p:nvSpPr>
        <p:spPr>
          <a:xfrm>
            <a:off x="6245352" y="683064"/>
            <a:ext cx="57881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reactive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buNone/>
            </a:pP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msg: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'Messaggio di test salvato in un 			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reactive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it-IT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825431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5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1315C9-57F7-52E9-735C-2ED7A7D4E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1">
            <a:extLst>
              <a:ext uri="{FF2B5EF4-FFF2-40B4-BE49-F238E27FC236}">
                <a16:creationId xmlns:a16="http://schemas.microsoft.com/office/drawing/2014/main" id="{9D212643-8DAD-9BBE-207C-D815FE4F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2" y="301058"/>
            <a:ext cx="10515600" cy="382006"/>
          </a:xfrm>
        </p:spPr>
        <p:txBody>
          <a:bodyPr vert="horz" lIns="91422" tIns="45711" rIns="91422" bIns="45711" rtlCol="0" anchor="t">
            <a:noAutofit/>
          </a:bodyPr>
          <a:lstStyle/>
          <a:p>
            <a:r>
              <a:rPr lang="it-IT" dirty="0" err="1">
                <a:latin typeface="Poppins"/>
                <a:cs typeface="Poppins"/>
              </a:rPr>
              <a:t>Props</a:t>
            </a:r>
            <a:r>
              <a:rPr lang="it-IT" dirty="0">
                <a:latin typeface="Poppins"/>
                <a:cs typeface="Poppins"/>
              </a:rPr>
              <a:t> &amp; </a:t>
            </a:r>
            <a:r>
              <a:rPr lang="it-IT" dirty="0" err="1">
                <a:latin typeface="Poppins"/>
                <a:cs typeface="Poppins"/>
              </a:rPr>
              <a:t>Emit</a:t>
            </a:r>
            <a:r>
              <a:rPr lang="it-IT" dirty="0">
                <a:latin typeface="Poppins"/>
                <a:cs typeface="Poppins"/>
              </a:rPr>
              <a:t> – Demo</a:t>
            </a:r>
          </a:p>
        </p:txBody>
      </p:sp>
      <p:pic>
        <p:nvPicPr>
          <p:cNvPr id="2" name="Registrazione dello schermo 2025-07-15 121417">
            <a:hlinkClick r:id="" action="ppaction://media"/>
            <a:extLst>
              <a:ext uri="{FF2B5EF4-FFF2-40B4-BE49-F238E27FC236}">
                <a16:creationId xmlns:a16="http://schemas.microsoft.com/office/drawing/2014/main" id="{A0B64FA7-18AE-B84E-318A-8F7426499B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48671" y="835232"/>
            <a:ext cx="5494658" cy="572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01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1315C9-57F7-52E9-735C-2ED7A7D4E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1">
            <a:extLst>
              <a:ext uri="{FF2B5EF4-FFF2-40B4-BE49-F238E27FC236}">
                <a16:creationId xmlns:a16="http://schemas.microsoft.com/office/drawing/2014/main" id="{9D212643-8DAD-9BBE-207C-D815FE4F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2" y="301058"/>
            <a:ext cx="10515600" cy="382006"/>
          </a:xfrm>
        </p:spPr>
        <p:txBody>
          <a:bodyPr vert="horz" lIns="91422" tIns="45711" rIns="91422" bIns="45711" rtlCol="0" anchor="t">
            <a:noAutofit/>
          </a:bodyPr>
          <a:lstStyle/>
          <a:p>
            <a:r>
              <a:rPr lang="it-IT" dirty="0" err="1">
                <a:latin typeface="Poppins"/>
                <a:cs typeface="Poppins"/>
              </a:rPr>
              <a:t>Computed</a:t>
            </a:r>
            <a:r>
              <a:rPr lang="it-IT" dirty="0">
                <a:latin typeface="Poppins"/>
                <a:cs typeface="Poppins"/>
              </a:rPr>
              <a:t> </a:t>
            </a:r>
            <a:r>
              <a:rPr lang="it-IT" dirty="0" err="1">
                <a:latin typeface="Poppins"/>
                <a:cs typeface="Poppins"/>
              </a:rPr>
              <a:t>Properties</a:t>
            </a:r>
            <a:r>
              <a:rPr lang="it-IT" dirty="0">
                <a:latin typeface="Poppins"/>
                <a:cs typeface="Poppins"/>
              </a:rPr>
              <a:t> &amp; Watch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3DA15-80BC-65EA-DAF7-CD491832129E}"/>
              </a:ext>
            </a:extLst>
          </p:cNvPr>
          <p:cNvSpPr txBox="1"/>
          <p:nvPr/>
        </p:nvSpPr>
        <p:spPr>
          <a:xfrm>
            <a:off x="391792" y="690774"/>
            <a:ext cx="60944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reactive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cognome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09690-709A-9F40-B20C-3C1DB7D1D39C}"/>
              </a:ext>
            </a:extLst>
          </p:cNvPr>
          <p:cNvSpPr txBox="1"/>
          <p:nvPr/>
        </p:nvSpPr>
        <p:spPr>
          <a:xfrm>
            <a:off x="5164614" y="983034"/>
            <a:ext cx="68639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testComputed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computed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cognome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`Benvenuto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cognome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CE9B7-4964-ABC5-9639-7518774AFB35}"/>
              </a:ext>
            </a:extLst>
          </p:cNvPr>
          <p:cNvSpPr txBox="1"/>
          <p:nvPr/>
        </p:nvSpPr>
        <p:spPr>
          <a:xfrm>
            <a:off x="391792" y="1889386"/>
            <a:ext cx="115136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watch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cognome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newValue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oldValue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`Il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cognome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è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cambiato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da "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oldValue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a "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newValue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"`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newValue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Elmec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'Hai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inserito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Elmec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come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cognome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52DAE7-022C-036D-266C-05FC9BC96AD5}"/>
              </a:ext>
            </a:extLst>
          </p:cNvPr>
          <p:cNvSpPr txBox="1"/>
          <p:nvPr/>
        </p:nvSpPr>
        <p:spPr>
          <a:xfrm>
            <a:off x="391792" y="4518824"/>
            <a:ext cx="116368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v-model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Inserisci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v-model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cognome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Inserisci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cognome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Valore computed: {{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testComputed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}}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Registrazione dello schermo 2025-07-15 122848">
            <a:hlinkClick r:id="" action="ppaction://media"/>
            <a:extLst>
              <a:ext uri="{FF2B5EF4-FFF2-40B4-BE49-F238E27FC236}">
                <a16:creationId xmlns:a16="http://schemas.microsoft.com/office/drawing/2014/main" id="{735915AA-2A0C-4FA4-BE1C-5C28058391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42235" y="5381061"/>
            <a:ext cx="4763253" cy="13285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DDDC660-A256-3333-8758-910780CCC5DD}"/>
              </a:ext>
            </a:extLst>
          </p:cNvPr>
          <p:cNvSpPr/>
          <p:nvPr/>
        </p:nvSpPr>
        <p:spPr>
          <a:xfrm>
            <a:off x="6975835" y="5222449"/>
            <a:ext cx="5052769" cy="163555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67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27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1315C9-57F7-52E9-735C-2ED7A7D4E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1">
            <a:extLst>
              <a:ext uri="{FF2B5EF4-FFF2-40B4-BE49-F238E27FC236}">
                <a16:creationId xmlns:a16="http://schemas.microsoft.com/office/drawing/2014/main" id="{9D212643-8DAD-9BBE-207C-D815FE4F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2" y="301058"/>
            <a:ext cx="10515600" cy="382006"/>
          </a:xfrm>
        </p:spPr>
        <p:txBody>
          <a:bodyPr vert="horz" lIns="91422" tIns="45711" rIns="91422" bIns="45711" rtlCol="0" anchor="t">
            <a:noAutofit/>
          </a:bodyPr>
          <a:lstStyle/>
          <a:p>
            <a:r>
              <a:rPr lang="it-IT" dirty="0">
                <a:latin typeface="Poppins"/>
                <a:cs typeface="Poppins"/>
              </a:rPr>
              <a:t>index.html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84FF72-572D-24D5-CB3F-24537DCA7268}"/>
              </a:ext>
            </a:extLst>
          </p:cNvPr>
          <p:cNvSpPr txBox="1"/>
          <p:nvPr/>
        </p:nvSpPr>
        <p:spPr>
          <a:xfrm>
            <a:off x="391792" y="701616"/>
            <a:ext cx="1136739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"icon"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"/favicon.ico"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Vite App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***************************************** --&gt;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"module"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***************************************** --&gt;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397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D1A284-FC3E-B0EA-CC91-016CF6D2E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1">
            <a:extLst>
              <a:ext uri="{FF2B5EF4-FFF2-40B4-BE49-F238E27FC236}">
                <a16:creationId xmlns:a16="http://schemas.microsoft.com/office/drawing/2014/main" id="{8F39F83C-BED8-50DF-0EB6-0E85DC8F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2" y="301058"/>
            <a:ext cx="10515600" cy="382006"/>
          </a:xfrm>
        </p:spPr>
        <p:txBody>
          <a:bodyPr vert="horz" lIns="91422" tIns="45711" rIns="91422" bIns="45711" rtlCol="0" anchor="t">
            <a:noAutofit/>
          </a:bodyPr>
          <a:lstStyle/>
          <a:p>
            <a:r>
              <a:rPr lang="it-IT" dirty="0">
                <a:latin typeface="Poppins"/>
                <a:cs typeface="Poppins"/>
              </a:rPr>
              <a:t>main.js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A27FF-7642-EF24-AC57-5615793610E6}"/>
              </a:ext>
            </a:extLst>
          </p:cNvPr>
          <p:cNvSpPr txBox="1"/>
          <p:nvPr/>
        </p:nvSpPr>
        <p:spPr>
          <a:xfrm>
            <a:off x="391792" y="930114"/>
            <a:ext cx="609447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createApp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vue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createPinia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pinia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App.vue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'./router'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createApp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createPinia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>
              <a:buNone/>
            </a:pPr>
            <a:r>
              <a:rPr lang="en-US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mount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'#app'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125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885CEE-C403-3B40-ADD9-17D7C44ED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1">
            <a:extLst>
              <a:ext uri="{FF2B5EF4-FFF2-40B4-BE49-F238E27FC236}">
                <a16:creationId xmlns:a16="http://schemas.microsoft.com/office/drawing/2014/main" id="{E61DAE4C-4464-F607-E596-6C1043ED2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2" y="301058"/>
            <a:ext cx="10515600" cy="382006"/>
          </a:xfrm>
        </p:spPr>
        <p:txBody>
          <a:bodyPr vert="horz" lIns="91422" tIns="45711" rIns="91422" bIns="45711" rtlCol="0" anchor="t">
            <a:noAutofit/>
          </a:bodyPr>
          <a:lstStyle/>
          <a:p>
            <a:r>
              <a:rPr lang="it-IT" dirty="0" err="1">
                <a:latin typeface="Poppins"/>
                <a:cs typeface="Poppins"/>
              </a:rPr>
              <a:t>Vue</a:t>
            </a:r>
            <a:r>
              <a:rPr lang="it-IT" dirty="0">
                <a:latin typeface="Poppins"/>
                <a:cs typeface="Poppins"/>
              </a:rPr>
              <a:t> Router – index.js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28E11-3325-69BB-38F9-CEC1A48EBF75}"/>
              </a:ext>
            </a:extLst>
          </p:cNvPr>
          <p:cNvSpPr txBox="1"/>
          <p:nvPr/>
        </p:nvSpPr>
        <p:spPr>
          <a:xfrm>
            <a:off x="391792" y="683064"/>
            <a:ext cx="769150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createRouter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createWebHistory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vue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-router'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HomeView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'../views/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HomeView.vue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createRouter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history: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createWebHistory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BASE_URL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routes: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'home'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HomeView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'/test'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'../views/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TestView.vue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],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738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3E81DB-F362-CF21-CFBE-2740CB95A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1">
            <a:extLst>
              <a:ext uri="{FF2B5EF4-FFF2-40B4-BE49-F238E27FC236}">
                <a16:creationId xmlns:a16="http://schemas.microsoft.com/office/drawing/2014/main" id="{29DF809E-FF36-515E-5698-42D8B3F58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2" y="301058"/>
            <a:ext cx="10515600" cy="382006"/>
          </a:xfrm>
        </p:spPr>
        <p:txBody>
          <a:bodyPr vert="horz" lIns="91422" tIns="45711" rIns="91422" bIns="45711" rtlCol="0" anchor="t">
            <a:noAutofit/>
          </a:bodyPr>
          <a:lstStyle/>
          <a:p>
            <a:r>
              <a:rPr lang="it-IT" dirty="0" err="1">
                <a:latin typeface="Poppins"/>
                <a:cs typeface="Poppins"/>
              </a:rPr>
              <a:t>Vue</a:t>
            </a:r>
            <a:r>
              <a:rPr lang="it-IT" dirty="0">
                <a:latin typeface="Poppins"/>
                <a:cs typeface="Poppins"/>
              </a:rPr>
              <a:t> Router – Utilizzo in </a:t>
            </a:r>
            <a:r>
              <a:rPr lang="it-IT" dirty="0" err="1">
                <a:latin typeface="Poppins"/>
                <a:cs typeface="Poppins"/>
              </a:rPr>
              <a:t>App.vue</a:t>
            </a:r>
            <a:endParaRPr lang="it-IT" dirty="0">
              <a:latin typeface="Poppins"/>
              <a:cs typeface="Poppi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97700-FFBF-13DF-E2AC-31CA8D1DBB80}"/>
              </a:ext>
            </a:extLst>
          </p:cNvPr>
          <p:cNvSpPr txBox="1"/>
          <p:nvPr/>
        </p:nvSpPr>
        <p:spPr>
          <a:xfrm>
            <a:off x="391792" y="972490"/>
            <a:ext cx="609447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RouterView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vue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-router'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RouterView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/&gt;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571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AF99C0-63F1-C536-8599-05DDA17B2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1">
            <a:extLst>
              <a:ext uri="{FF2B5EF4-FFF2-40B4-BE49-F238E27FC236}">
                <a16:creationId xmlns:a16="http://schemas.microsoft.com/office/drawing/2014/main" id="{7DB44489-9AFA-DF20-58E9-D9D2A8F92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2" y="301058"/>
            <a:ext cx="10515600" cy="382006"/>
          </a:xfrm>
        </p:spPr>
        <p:txBody>
          <a:bodyPr vert="horz" lIns="91422" tIns="45711" rIns="91422" bIns="45711" rtlCol="0" anchor="t">
            <a:noAutofit/>
          </a:bodyPr>
          <a:lstStyle/>
          <a:p>
            <a:r>
              <a:rPr lang="it-IT" dirty="0" err="1">
                <a:latin typeface="Poppins"/>
                <a:cs typeface="Poppins"/>
              </a:rPr>
              <a:t>Pinia</a:t>
            </a:r>
            <a:r>
              <a:rPr lang="it-IT" dirty="0">
                <a:latin typeface="Poppins"/>
                <a:cs typeface="Poppins"/>
              </a:rPr>
              <a:t> – Definizione di uno store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042AF-B8CD-836A-2308-09C86F7AA8B3}"/>
              </a:ext>
            </a:extLst>
          </p:cNvPr>
          <p:cNvSpPr txBox="1"/>
          <p:nvPr/>
        </p:nvSpPr>
        <p:spPr>
          <a:xfrm>
            <a:off x="391792" y="951746"/>
            <a:ext cx="80923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vue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defineStore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pinia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useProvaStore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defineStore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prova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'Testo di DEFAULT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nello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store 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prova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textValue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textValue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ED3D4-83B9-F7B1-1C22-6037E525BB74}"/>
              </a:ext>
            </a:extLst>
          </p:cNvPr>
          <p:cNvSpPr txBox="1"/>
          <p:nvPr/>
        </p:nvSpPr>
        <p:spPr>
          <a:xfrm>
            <a:off x="5305806" y="3417621"/>
            <a:ext cx="66756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useProvaStore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defineStore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prova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({ text: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getters: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getText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963416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4960E1-5EEF-9A48-F28B-ACBDC8370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1">
            <a:extLst>
              <a:ext uri="{FF2B5EF4-FFF2-40B4-BE49-F238E27FC236}">
                <a16:creationId xmlns:a16="http://schemas.microsoft.com/office/drawing/2014/main" id="{81236212-0152-DBB8-C4BE-034382E42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2" y="301058"/>
            <a:ext cx="10515600" cy="382006"/>
          </a:xfrm>
        </p:spPr>
        <p:txBody>
          <a:bodyPr vert="horz" lIns="91422" tIns="45711" rIns="91422" bIns="45711" rtlCol="0" anchor="t">
            <a:noAutofit/>
          </a:bodyPr>
          <a:lstStyle/>
          <a:p>
            <a:r>
              <a:rPr lang="it-IT" dirty="0" err="1">
                <a:latin typeface="Poppins"/>
                <a:cs typeface="Poppins"/>
              </a:rPr>
              <a:t>Pinia</a:t>
            </a:r>
            <a:r>
              <a:rPr lang="it-IT" dirty="0">
                <a:latin typeface="Poppins"/>
                <a:cs typeface="Poppins"/>
              </a:rPr>
              <a:t> – 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F4C22-80D6-A303-C102-C8AE6A2F8CD8}"/>
              </a:ext>
            </a:extLst>
          </p:cNvPr>
          <p:cNvSpPr txBox="1"/>
          <p:nvPr/>
        </p:nvSpPr>
        <p:spPr>
          <a:xfrm>
            <a:off x="391792" y="937484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useProvaStore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'@/stores/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prova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provaStore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useProvaStore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F85E8-FE31-3C85-D964-5A92587BD049}"/>
              </a:ext>
            </a:extLst>
          </p:cNvPr>
          <p:cNvSpPr txBox="1"/>
          <p:nvPr/>
        </p:nvSpPr>
        <p:spPr>
          <a:xfrm>
            <a:off x="391792" y="1666042"/>
            <a:ext cx="114862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changeStore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provaStore</a:t>
            </a:r>
            <a:r>
              <a:rPr lang="it-IT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'Testo di MODIFICATO nello store "prova" tramite il metodo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92970-9114-B028-F66A-BA744D6D9C35}"/>
              </a:ext>
            </a:extLst>
          </p:cNvPr>
          <p:cNvSpPr txBox="1"/>
          <p:nvPr/>
        </p:nvSpPr>
        <p:spPr>
          <a:xfrm>
            <a:off x="391792" y="2671599"/>
            <a:ext cx="8231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Valore text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nello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store "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prova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{{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provaStore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}}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@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changeStore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Change Store</a:t>
            </a: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Registrazione dello schermo 2025-07-15 125316">
            <a:hlinkClick r:id="" action="ppaction://media"/>
            <a:extLst>
              <a:ext uri="{FF2B5EF4-FFF2-40B4-BE49-F238E27FC236}">
                <a16:creationId xmlns:a16="http://schemas.microsoft.com/office/drawing/2014/main" id="{48D508BB-A54F-BEC1-7721-7E2A8BA528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8951" y="4537624"/>
            <a:ext cx="9772650" cy="9715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7C0EAB-7E3A-02DB-808C-4AB9C468E19A}"/>
              </a:ext>
            </a:extLst>
          </p:cNvPr>
          <p:cNvSpPr/>
          <p:nvPr/>
        </p:nvSpPr>
        <p:spPr>
          <a:xfrm>
            <a:off x="391792" y="4398264"/>
            <a:ext cx="9986648" cy="128930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69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58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4960E1-5EEF-9A48-F28B-ACBDC8370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1">
            <a:extLst>
              <a:ext uri="{FF2B5EF4-FFF2-40B4-BE49-F238E27FC236}">
                <a16:creationId xmlns:a16="http://schemas.microsoft.com/office/drawing/2014/main" id="{81236212-0152-DBB8-C4BE-034382E42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2" y="301058"/>
            <a:ext cx="10515600" cy="382006"/>
          </a:xfrm>
        </p:spPr>
        <p:txBody>
          <a:bodyPr vert="horz" lIns="91422" tIns="45711" rIns="91422" bIns="45711" rtlCol="0" anchor="t">
            <a:noAutofit/>
          </a:bodyPr>
          <a:lstStyle/>
          <a:p>
            <a:r>
              <a:rPr lang="it-IT" dirty="0">
                <a:latin typeface="Poppins"/>
                <a:cs typeface="Poppins"/>
              </a:rPr>
              <a:t>JavaScript – Chiamate ad API (POST)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0FEC2-8AE4-34AB-9AAD-BD478F693F84}"/>
              </a:ext>
            </a:extLst>
          </p:cNvPr>
          <p:cNvSpPr txBox="1"/>
          <p:nvPr/>
        </p:nvSpPr>
        <p:spPr>
          <a:xfrm>
            <a:off x="391792" y="863208"/>
            <a:ext cx="1125766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callApi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'http://localhost:3000/endpoint'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Authorization: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`Bearer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userStore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 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respBody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respBody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TO-DO: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Gestione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risposta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'Catch API: 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0808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0A863-ADC6-863A-92C7-795D13AA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HTML &amp; CSS – Concetti principali 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54CAC0-F62C-05B8-E2D2-8FC9229148D7}"/>
              </a:ext>
            </a:extLst>
          </p:cNvPr>
          <p:cNvGrpSpPr/>
          <p:nvPr/>
        </p:nvGrpSpPr>
        <p:grpSpPr>
          <a:xfrm>
            <a:off x="172947" y="1280892"/>
            <a:ext cx="10860283" cy="4718454"/>
            <a:chOff x="1019680" y="1583872"/>
            <a:chExt cx="10861698" cy="471906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E664AD3-CB55-7F95-EF8E-F649C7CB1F17}"/>
                </a:ext>
              </a:extLst>
            </p:cNvPr>
            <p:cNvGrpSpPr/>
            <p:nvPr/>
          </p:nvGrpSpPr>
          <p:grpSpPr>
            <a:xfrm>
              <a:off x="1019680" y="1583872"/>
              <a:ext cx="10861698" cy="4719066"/>
              <a:chOff x="1162994" y="1361744"/>
              <a:chExt cx="10861698" cy="4719066"/>
            </a:xfrm>
          </p:grpSpPr>
          <p:sp>
            <p:nvSpPr>
              <p:cNvPr id="6" name="TextBox 19">
                <a:extLst>
                  <a:ext uri="{FF2B5EF4-FFF2-40B4-BE49-F238E27FC236}">
                    <a16:creationId xmlns:a16="http://schemas.microsoft.com/office/drawing/2014/main" id="{BF38E3EF-80C2-5375-22B2-AAC2B33DBC69}"/>
                  </a:ext>
                </a:extLst>
              </p:cNvPr>
              <p:cNvSpPr txBox="1"/>
              <p:nvPr/>
            </p:nvSpPr>
            <p:spPr>
              <a:xfrm>
                <a:off x="7717186" y="5188142"/>
                <a:ext cx="4147585" cy="892668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sz="1600" b="1" dirty="0" err="1">
                    <a:solidFill>
                      <a:schemeClr val="accent4"/>
                    </a:solidFill>
                    <a:latin typeface="Poppins" pitchFamily="2" charset="77"/>
                    <a:cs typeface="Poppins" pitchFamily="2" charset="77"/>
                  </a:rPr>
                  <a:t>Sintassi</a:t>
                </a:r>
                <a:r>
                  <a:rPr lang="en-US" sz="1600" b="1" dirty="0">
                    <a:solidFill>
                      <a:schemeClr val="accent4"/>
                    </a:solidFill>
                    <a:latin typeface="Poppins" pitchFamily="2" charset="77"/>
                    <a:cs typeface="Poppins" pitchFamily="2" charset="77"/>
                  </a:rPr>
                  <a:t> CSS</a:t>
                </a:r>
              </a:p>
              <a:p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Selettori, proprietà e valore</a:t>
                </a:r>
              </a:p>
              <a:p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Inline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/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internal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/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external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 CSS</a:t>
                </a:r>
              </a:p>
              <a:p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Proprietà fondamentali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5FA81A2-BB20-F1C4-84AA-E14B8BF0DF84}"/>
                  </a:ext>
                </a:extLst>
              </p:cNvPr>
              <p:cNvGrpSpPr/>
              <p:nvPr/>
            </p:nvGrpSpPr>
            <p:grpSpPr>
              <a:xfrm>
                <a:off x="1162994" y="1633023"/>
                <a:ext cx="7577836" cy="4039750"/>
                <a:chOff x="3980573" y="1784347"/>
                <a:chExt cx="6386456" cy="3404625"/>
              </a:xfrm>
            </p:grpSpPr>
            <p:grpSp>
              <p:nvGrpSpPr>
                <p:cNvPr id="11" name="Gruppo 1">
                  <a:extLst>
                    <a:ext uri="{FF2B5EF4-FFF2-40B4-BE49-F238E27FC236}">
                      <a16:creationId xmlns:a16="http://schemas.microsoft.com/office/drawing/2014/main" id="{B0B88CB0-5B55-7709-0624-C632886DFE81}"/>
                    </a:ext>
                  </a:extLst>
                </p:cNvPr>
                <p:cNvGrpSpPr/>
                <p:nvPr/>
              </p:nvGrpSpPr>
              <p:grpSpPr>
                <a:xfrm>
                  <a:off x="5112372" y="1784347"/>
                  <a:ext cx="5254657" cy="3404625"/>
                  <a:chOff x="5158171" y="2146804"/>
                  <a:chExt cx="5254657" cy="3404625"/>
                </a:xfrm>
              </p:grpSpPr>
              <p:grpSp>
                <p:nvGrpSpPr>
                  <p:cNvPr id="16" name="Gruppo 17">
                    <a:extLst>
                      <a:ext uri="{FF2B5EF4-FFF2-40B4-BE49-F238E27FC236}">
                        <a16:creationId xmlns:a16="http://schemas.microsoft.com/office/drawing/2014/main" id="{3E4C61EA-E5CF-D200-DD09-7A40897BDA62}"/>
                      </a:ext>
                    </a:extLst>
                  </p:cNvPr>
                  <p:cNvGrpSpPr/>
                  <p:nvPr/>
                </p:nvGrpSpPr>
                <p:grpSpPr>
                  <a:xfrm>
                    <a:off x="7011562" y="2146804"/>
                    <a:ext cx="3401266" cy="3404625"/>
                    <a:chOff x="3524497" y="1344979"/>
                    <a:chExt cx="5024321" cy="5029284"/>
                  </a:xfrm>
                </p:grpSpPr>
                <p:grpSp>
                  <p:nvGrpSpPr>
                    <p:cNvPr id="18" name="Gruppo 18">
                      <a:extLst>
                        <a:ext uri="{FF2B5EF4-FFF2-40B4-BE49-F238E27FC236}">
                          <a16:creationId xmlns:a16="http://schemas.microsoft.com/office/drawing/2014/main" id="{1328EE0D-2B46-645B-0144-3AD0523668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91347" y="1344979"/>
                      <a:ext cx="4457471" cy="5029284"/>
                      <a:chOff x="4166750" y="1263727"/>
                      <a:chExt cx="4777038" cy="5508354"/>
                    </a:xfrm>
                  </p:grpSpPr>
                  <p:sp>
                    <p:nvSpPr>
                      <p:cNvPr id="20" name="Фигура">
                        <a:extLst>
                          <a:ext uri="{FF2B5EF4-FFF2-40B4-BE49-F238E27FC236}">
                            <a16:creationId xmlns:a16="http://schemas.microsoft.com/office/drawing/2014/main" id="{9F0F7EA4-8C1D-20A8-6A1F-ED2F41D9FC4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424714" y="1263727"/>
                        <a:ext cx="2112305" cy="1850335"/>
                      </a:xfrm>
                      <a:custGeom>
                        <a:avLst/>
                        <a:gdLst>
                          <a:gd name="T0" fmla="*/ 1879601 w 21600"/>
                          <a:gd name="T1" fmla="*/ 1646436 h 21600"/>
                          <a:gd name="T2" fmla="*/ 1879601 w 21600"/>
                          <a:gd name="T3" fmla="*/ 1646436 h 21600"/>
                          <a:gd name="T4" fmla="*/ 1879601 w 21600"/>
                          <a:gd name="T5" fmla="*/ 1646436 h 21600"/>
                          <a:gd name="T6" fmla="*/ 1879601 w 21600"/>
                          <a:gd name="T7" fmla="*/ 1646436 h 21600"/>
                          <a:gd name="T8" fmla="*/ 0 60000 65536"/>
                          <a:gd name="T9" fmla="*/ 5898240 60000 65536"/>
                          <a:gd name="T10" fmla="*/ 11796480 60000 65536"/>
                          <a:gd name="T11" fmla="*/ 17694720 60000 65536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03" y="0"/>
                            </a:moveTo>
                            <a:lnTo>
                              <a:pt x="3979" y="7443"/>
                            </a:lnTo>
                            <a:lnTo>
                              <a:pt x="0" y="15084"/>
                            </a:lnTo>
                            <a:cubicBezTo>
                              <a:pt x="3156" y="15274"/>
                              <a:pt x="6264" y="16731"/>
                              <a:pt x="8675" y="19483"/>
                            </a:cubicBezTo>
                            <a:cubicBezTo>
                              <a:pt x="9242" y="20132"/>
                              <a:pt x="9736" y="20829"/>
                              <a:pt x="10180" y="21556"/>
                            </a:cubicBezTo>
                            <a:lnTo>
                              <a:pt x="17913" y="21600"/>
                            </a:lnTo>
                            <a:lnTo>
                              <a:pt x="21600" y="13933"/>
                            </a:lnTo>
                            <a:cubicBezTo>
                              <a:pt x="20586" y="12125"/>
                              <a:pt x="19393" y="10409"/>
                              <a:pt x="18008" y="8828"/>
                            </a:cubicBezTo>
                            <a:cubicBezTo>
                              <a:pt x="13046" y="3163"/>
                              <a:pt x="6604" y="225"/>
                              <a:pt x="103" y="0"/>
                            </a:cubicBezTo>
                            <a:close/>
                          </a:path>
                        </a:pathLst>
                      </a:custGeom>
                      <a:noFill/>
                      <a:ln/>
                    </p:spPr>
                    <p:style>
                      <a:lnRef idx="2">
                        <a:schemeClr val="accent2"/>
                      </a:lnRef>
                      <a:fillRef idx="1">
                        <a:schemeClr val="lt1"/>
                      </a:fillRef>
                      <a:effectRef idx="0">
                        <a:schemeClr val="accent2"/>
                      </a:effectRef>
                      <a:fontRef idx="minor">
                        <a:schemeClr val="dk1"/>
                      </a:fontRef>
                    </p:style>
                    <p:txBody>
                      <a:bodyPr lIns="19048" tIns="19048" rIns="19048" bIns="19048" anchor="ctr"/>
                      <a:lstStyle/>
                      <a:p>
                        <a:pPr defTabSz="914126">
                          <a:defRPr/>
                        </a:pPr>
                        <a:endParaRPr lang="en-US" sz="1400">
                          <a:solidFill>
                            <a:srgbClr val="B3B3B3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endParaRPr>
                      </a:p>
                    </p:txBody>
                  </p:sp>
                  <p:sp>
                    <p:nvSpPr>
                      <p:cNvPr id="21" name="Фигура">
                        <a:extLst>
                          <a:ext uri="{FF2B5EF4-FFF2-40B4-BE49-F238E27FC236}">
                            <a16:creationId xmlns:a16="http://schemas.microsoft.com/office/drawing/2014/main" id="{22192E67-28A6-6815-EE28-65F3ECEC1CC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166750" y="1263727"/>
                        <a:ext cx="2457070" cy="1896276"/>
                      </a:xfrm>
                      <a:custGeom>
                        <a:avLst/>
                        <a:gdLst>
                          <a:gd name="T0" fmla="*/ 2186385 w 21600"/>
                          <a:gd name="T1" fmla="*/ 1687315 h 21600"/>
                          <a:gd name="T2" fmla="*/ 2186385 w 21600"/>
                          <a:gd name="T3" fmla="*/ 1687315 h 21600"/>
                          <a:gd name="T4" fmla="*/ 2186385 w 21600"/>
                          <a:gd name="T5" fmla="*/ 1687315 h 21600"/>
                          <a:gd name="T6" fmla="*/ 2186385 w 21600"/>
                          <a:gd name="T7" fmla="*/ 1687315 h 21600"/>
                          <a:gd name="T8" fmla="*/ 0 60000 65536"/>
                          <a:gd name="T9" fmla="*/ 5898240 60000 65536"/>
                          <a:gd name="T10" fmla="*/ 11796480 60000 65536"/>
                          <a:gd name="T11" fmla="*/ 17694720 60000 65536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8271" y="0"/>
                            </a:moveTo>
                            <a:cubicBezTo>
                              <a:pt x="12793" y="316"/>
                              <a:pt x="7386" y="3184"/>
                              <a:pt x="3203" y="8604"/>
                            </a:cubicBezTo>
                            <a:cubicBezTo>
                              <a:pt x="1960" y="10215"/>
                              <a:pt x="895" y="11970"/>
                              <a:pt x="0" y="13822"/>
                            </a:cubicBezTo>
                            <a:lnTo>
                              <a:pt x="6413" y="13850"/>
                            </a:lnTo>
                            <a:lnTo>
                              <a:pt x="9636" y="21600"/>
                            </a:lnTo>
                            <a:cubicBezTo>
                              <a:pt x="10083" y="20678"/>
                              <a:pt x="10606" y="19804"/>
                              <a:pt x="11225" y="19001"/>
                            </a:cubicBezTo>
                            <a:cubicBezTo>
                              <a:pt x="13164" y="16489"/>
                              <a:pt x="15627" y="15072"/>
                              <a:pt x="18157" y="14746"/>
                            </a:cubicBezTo>
                            <a:lnTo>
                              <a:pt x="21600" y="7252"/>
                            </a:lnTo>
                            <a:lnTo>
                              <a:pt x="18271" y="0"/>
                            </a:lnTo>
                            <a:close/>
                          </a:path>
                        </a:pathLst>
                      </a:custGeom>
                      <a:noFill/>
                      <a:ln>
                        <a:solidFill>
                          <a:schemeClr val="accent1"/>
                        </a:solidFill>
                      </a:ln>
                    </p:spPr>
                    <p:txBody>
                      <a:bodyPr lIns="19048" tIns="19048" rIns="19048" bIns="19048" anchor="ctr"/>
                      <a:lstStyle/>
                      <a:p>
                        <a:pPr defTabSz="914126">
                          <a:defRPr/>
                        </a:pPr>
                        <a:endParaRPr lang="en-US" sz="1400">
                          <a:solidFill>
                            <a:srgbClr val="B3B3B3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endParaRPr>
                      </a:p>
                    </p:txBody>
                  </p:sp>
                  <p:sp>
                    <p:nvSpPr>
                      <p:cNvPr id="22" name="Фигура">
                        <a:extLst>
                          <a:ext uri="{FF2B5EF4-FFF2-40B4-BE49-F238E27FC236}">
                            <a16:creationId xmlns:a16="http://schemas.microsoft.com/office/drawing/2014/main" id="{DFE310F6-C969-2283-50A1-848E4194AFD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520116" y="2625993"/>
                        <a:ext cx="1423672" cy="2433444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561" h="21600" extrusionOk="0">
                            <a:moveTo>
                              <a:pt x="16907" y="0"/>
                            </a:moveTo>
                            <a:lnTo>
                              <a:pt x="11447" y="5826"/>
                            </a:lnTo>
                            <a:lnTo>
                              <a:pt x="0" y="5795"/>
                            </a:lnTo>
                            <a:cubicBezTo>
                              <a:pt x="2637" y="8942"/>
                              <a:pt x="2668" y="12639"/>
                              <a:pt x="105" y="15801"/>
                            </a:cubicBezTo>
                            <a:lnTo>
                              <a:pt x="5730" y="21600"/>
                            </a:lnTo>
                            <a:lnTo>
                              <a:pt x="17146" y="21467"/>
                            </a:lnTo>
                            <a:cubicBezTo>
                              <a:pt x="20129" y="18110"/>
                              <a:pt x="21600" y="14414"/>
                              <a:pt x="21560" y="10721"/>
                            </a:cubicBezTo>
                            <a:cubicBezTo>
                              <a:pt x="21519" y="7028"/>
                              <a:pt x="19968" y="3339"/>
                              <a:pt x="16907" y="0"/>
                            </a:cubicBezTo>
                            <a:close/>
                          </a:path>
                        </a:pathLst>
                      </a:custGeom>
                      <a:noFill/>
                      <a:ln/>
                    </p:spPr>
                    <p:style>
                      <a:lnRef idx="2">
                        <a:schemeClr val="accent3"/>
                      </a:lnRef>
                      <a:fillRef idx="1">
                        <a:schemeClr val="lt1"/>
                      </a:fillRef>
                      <a:effectRef idx="0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lIns="19048" tIns="19048" rIns="19048" bIns="19048" anchor="ctr"/>
                      <a:lstStyle/>
                      <a:p>
                        <a:pPr defTabSz="914126">
                          <a:defRPr sz="3200">
                            <a:solidFill>
                              <a:srgbClr val="FFFFFF"/>
                            </a:solidFill>
                          </a:defRPr>
                        </a:pPr>
                        <a:endParaRPr sz="140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endParaRPr>
                      </a:p>
                    </p:txBody>
                  </p:sp>
                  <p:sp>
                    <p:nvSpPr>
                      <p:cNvPr id="23" name="Фигура">
                        <a:extLst>
                          <a:ext uri="{FF2B5EF4-FFF2-40B4-BE49-F238E27FC236}">
                            <a16:creationId xmlns:a16="http://schemas.microsoft.com/office/drawing/2014/main" id="{F6B24BFE-1CB5-5CF8-A42F-511CE87ECF9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6087524" y="4575959"/>
                        <a:ext cx="2467341" cy="185987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1757" y="0"/>
                            </a:moveTo>
                            <a:cubicBezTo>
                              <a:pt x="11358" y="781"/>
                              <a:pt x="10904" y="1526"/>
                              <a:pt x="10382" y="2218"/>
                            </a:cubicBezTo>
                            <a:cubicBezTo>
                              <a:pt x="8443" y="4791"/>
                              <a:pt x="5979" y="6242"/>
                              <a:pt x="3448" y="6565"/>
                            </a:cubicBezTo>
                            <a:lnTo>
                              <a:pt x="0" y="14258"/>
                            </a:lnTo>
                            <a:lnTo>
                              <a:pt x="3292" y="21600"/>
                            </a:lnTo>
                            <a:cubicBezTo>
                              <a:pt x="8773" y="21300"/>
                              <a:pt x="14188" y="18376"/>
                              <a:pt x="18373" y="12822"/>
                            </a:cubicBezTo>
                            <a:cubicBezTo>
                              <a:pt x="19629" y="11155"/>
                              <a:pt x="20700" y="9335"/>
                              <a:pt x="21600" y="7415"/>
                            </a:cubicBezTo>
                            <a:lnTo>
                              <a:pt x="15009" y="7586"/>
                            </a:lnTo>
                            <a:lnTo>
                              <a:pt x="11757" y="0"/>
                            </a:lnTo>
                            <a:close/>
                          </a:path>
                        </a:pathLst>
                      </a:custGeom>
                      <a:noFill/>
                      <a:ln w="12700" cap="flat">
                        <a:solidFill>
                          <a:schemeClr val="accent4"/>
                        </a:solidFill>
                        <a:miter lim="400000"/>
                      </a:ln>
                      <a:effectLst/>
                    </p:spPr>
                    <p:txBody>
                      <a:bodyPr lIns="19048" tIns="19048" rIns="19048" bIns="19048" anchor="ctr"/>
                      <a:lstStyle/>
                      <a:p>
                        <a:pPr defTabSz="914126">
                          <a:defRPr sz="3200">
                            <a:solidFill>
                              <a:srgbClr val="FFFFFF"/>
                            </a:solidFill>
                          </a:defRPr>
                        </a:pPr>
                        <a:endParaRPr sz="140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endParaRPr>
                      </a:p>
                    </p:txBody>
                  </p:sp>
                  <p:sp>
                    <p:nvSpPr>
                      <p:cNvPr id="24" name="Фигура">
                        <a:extLst>
                          <a:ext uri="{FF2B5EF4-FFF2-40B4-BE49-F238E27FC236}">
                            <a16:creationId xmlns:a16="http://schemas.microsoft.com/office/drawing/2014/main" id="{28C521AD-28FD-9E49-CA2A-0FB53B55153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3496851">
                        <a:off x="4193791" y="4608474"/>
                        <a:ext cx="2467341" cy="185987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1757" y="0"/>
                            </a:moveTo>
                            <a:cubicBezTo>
                              <a:pt x="11358" y="781"/>
                              <a:pt x="10904" y="1526"/>
                              <a:pt x="10382" y="2218"/>
                            </a:cubicBezTo>
                            <a:cubicBezTo>
                              <a:pt x="8443" y="4791"/>
                              <a:pt x="5979" y="6242"/>
                              <a:pt x="3448" y="6565"/>
                            </a:cubicBezTo>
                            <a:lnTo>
                              <a:pt x="0" y="14258"/>
                            </a:lnTo>
                            <a:lnTo>
                              <a:pt x="3292" y="21600"/>
                            </a:lnTo>
                            <a:cubicBezTo>
                              <a:pt x="8773" y="21300"/>
                              <a:pt x="14188" y="18376"/>
                              <a:pt x="18373" y="12822"/>
                            </a:cubicBezTo>
                            <a:cubicBezTo>
                              <a:pt x="19629" y="11155"/>
                              <a:pt x="20700" y="9335"/>
                              <a:pt x="21600" y="7415"/>
                            </a:cubicBezTo>
                            <a:lnTo>
                              <a:pt x="15009" y="7586"/>
                            </a:lnTo>
                            <a:lnTo>
                              <a:pt x="11757" y="0"/>
                            </a:lnTo>
                            <a:close/>
                          </a:path>
                        </a:pathLst>
                      </a:custGeom>
                      <a:noFill/>
                      <a:ln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buClrTx/>
                          <a:defRPr/>
                        </a:pPr>
                        <a:endParaRPr sz="1400">
                          <a:solidFill>
                            <a:srgbClr val="FFFFFF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endParaRPr>
                      </a:p>
                    </p:txBody>
                  </p:sp>
                </p:grpSp>
                <p:sp>
                  <p:nvSpPr>
                    <p:cNvPr id="19" name="Фигура">
                      <a:extLst>
                        <a:ext uri="{FF2B5EF4-FFF2-40B4-BE49-F238E27FC236}">
                          <a16:creationId xmlns:a16="http://schemas.microsoft.com/office/drawing/2014/main" id="{A2FFE43E-64CA-E1FA-6A82-8833CCABFE8E}"/>
                        </a:ext>
                      </a:extLst>
                    </p:cNvPr>
                    <p:cNvSpPr/>
                    <p:nvPr/>
                  </p:nvSpPr>
                  <p:spPr bwMode="auto">
                    <a:xfrm rot="7204990">
                      <a:off x="3235671" y="2865513"/>
                      <a:ext cx="2281832" cy="1704180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1757" y="0"/>
                          </a:moveTo>
                          <a:cubicBezTo>
                            <a:pt x="11358" y="781"/>
                            <a:pt x="10904" y="1526"/>
                            <a:pt x="10382" y="2218"/>
                          </a:cubicBezTo>
                          <a:cubicBezTo>
                            <a:pt x="8443" y="4791"/>
                            <a:pt x="5979" y="6242"/>
                            <a:pt x="3448" y="6565"/>
                          </a:cubicBezTo>
                          <a:lnTo>
                            <a:pt x="0" y="14258"/>
                          </a:lnTo>
                          <a:lnTo>
                            <a:pt x="3292" y="21600"/>
                          </a:lnTo>
                          <a:cubicBezTo>
                            <a:pt x="8773" y="21300"/>
                            <a:pt x="14188" y="18376"/>
                            <a:pt x="18373" y="12822"/>
                          </a:cubicBezTo>
                          <a:cubicBezTo>
                            <a:pt x="19629" y="11155"/>
                            <a:pt x="20700" y="9335"/>
                            <a:pt x="21600" y="7415"/>
                          </a:cubicBezTo>
                          <a:lnTo>
                            <a:pt x="15009" y="7586"/>
                          </a:lnTo>
                          <a:lnTo>
                            <a:pt x="11757" y="0"/>
                          </a:lnTo>
                          <a:close/>
                        </a:path>
                      </a:pathLst>
                    </a:custGeom>
                    <a:noFill/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buClrTx/>
                        <a:defRPr/>
                      </a:pPr>
                      <a:endParaRPr sz="1400">
                        <a:solidFill>
                          <a:srgbClr val="FFFFFF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p:txBody>
                </p:sp>
              </p:grpSp>
              <p:sp>
                <p:nvSpPr>
                  <p:cNvPr id="17" name="TextBox 19">
                    <a:extLst>
                      <a:ext uri="{FF2B5EF4-FFF2-40B4-BE49-F238E27FC236}">
                        <a16:creationId xmlns:a16="http://schemas.microsoft.com/office/drawing/2014/main" id="{5B207519-8F6B-8066-F9CB-A212FAEC89EA}"/>
                      </a:ext>
                    </a:extLst>
                  </p:cNvPr>
                  <p:cNvSpPr txBox="1"/>
                  <p:nvPr/>
                </p:nvSpPr>
                <p:spPr>
                  <a:xfrm>
                    <a:off x="5158171" y="5095756"/>
                    <a:ext cx="2753010" cy="44101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b">
                    <a:spAutoFit/>
                  </a:bodyPr>
                  <a:lstStyle/>
                  <a:p>
                    <a:pPr algn="r">
                      <a:buClrTx/>
                      <a:defRPr/>
                    </a:pPr>
                    <a:r>
                      <a:rPr lang="en-US" sz="1600" b="1" dirty="0">
                        <a:solidFill>
                          <a:schemeClr val="accent5"/>
                        </a:solidFill>
                        <a:latin typeface="Poppins" pitchFamily="2" charset="77"/>
                        <a:cs typeface="Poppins" pitchFamily="2" charset="77"/>
                      </a:rPr>
                      <a:t>Box Model</a:t>
                    </a:r>
                  </a:p>
                  <a:p>
                    <a:pPr algn="r"/>
                    <a:r>
                      <a:rPr lang="it-IT" sz="1200" dirty="0" err="1">
                        <a:solidFill>
                          <a:schemeClr val="bg1"/>
                        </a:solidFill>
                        <a:latin typeface="Poppins" pitchFamily="2" charset="77"/>
                        <a:ea typeface="Lato Light" panose="020F0502020204030203" pitchFamily="34" charset="0"/>
                        <a:cs typeface="Poppins" pitchFamily="2" charset="77"/>
                      </a:rPr>
                      <a:t>Margin</a:t>
                    </a:r>
                    <a:r>
                      <a:rPr lang="it-IT" sz="1200" dirty="0">
                        <a:solidFill>
                          <a:schemeClr val="bg1"/>
                        </a:solidFill>
                        <a:latin typeface="Poppins" pitchFamily="2" charset="77"/>
                        <a:ea typeface="Lato Light" panose="020F0502020204030203" pitchFamily="34" charset="0"/>
                        <a:cs typeface="Poppins" pitchFamily="2" charset="77"/>
                      </a:rPr>
                      <a:t>, </a:t>
                    </a:r>
                    <a:r>
                      <a:rPr lang="it-IT" sz="1200" dirty="0" err="1">
                        <a:solidFill>
                          <a:schemeClr val="bg1"/>
                        </a:solidFill>
                        <a:latin typeface="Poppins" pitchFamily="2" charset="77"/>
                        <a:ea typeface="Lato Light" panose="020F0502020204030203" pitchFamily="34" charset="0"/>
                        <a:cs typeface="Poppins" pitchFamily="2" charset="77"/>
                      </a:rPr>
                      <a:t>border</a:t>
                    </a:r>
                    <a:r>
                      <a:rPr lang="it-IT" sz="1200" dirty="0">
                        <a:solidFill>
                          <a:schemeClr val="bg1"/>
                        </a:solidFill>
                        <a:latin typeface="Poppins" pitchFamily="2" charset="77"/>
                        <a:ea typeface="Lato Light" panose="020F0502020204030203" pitchFamily="34" charset="0"/>
                        <a:cs typeface="Poppins" pitchFamily="2" charset="77"/>
                      </a:rPr>
                      <a:t>, </a:t>
                    </a:r>
                    <a:r>
                      <a:rPr lang="it-IT" sz="1200" dirty="0" err="1">
                        <a:solidFill>
                          <a:schemeClr val="bg1"/>
                        </a:solidFill>
                        <a:latin typeface="Poppins" pitchFamily="2" charset="77"/>
                        <a:ea typeface="Lato Light" panose="020F0502020204030203" pitchFamily="34" charset="0"/>
                        <a:cs typeface="Poppins" pitchFamily="2" charset="77"/>
                      </a:rPr>
                      <a:t>padding</a:t>
                    </a:r>
                    <a:r>
                      <a:rPr lang="it-IT" sz="1200" dirty="0">
                        <a:solidFill>
                          <a:schemeClr val="bg1"/>
                        </a:solidFill>
                        <a:latin typeface="Poppins" pitchFamily="2" charset="77"/>
                        <a:ea typeface="Lato Light" panose="020F0502020204030203" pitchFamily="34" charset="0"/>
                        <a:cs typeface="Poppins" pitchFamily="2" charset="77"/>
                      </a:rPr>
                      <a:t> e </a:t>
                    </a:r>
                    <a:r>
                      <a:rPr lang="it-IT" sz="1200" dirty="0" err="1">
                        <a:solidFill>
                          <a:schemeClr val="bg1"/>
                        </a:solidFill>
                        <a:latin typeface="Poppins" pitchFamily="2" charset="77"/>
                        <a:ea typeface="Lato Light" panose="020F0502020204030203" pitchFamily="34" charset="0"/>
                        <a:cs typeface="Poppins" pitchFamily="2" charset="77"/>
                      </a:rPr>
                      <a:t>content</a:t>
                    </a:r>
                    <a:endParaRPr lang="it-IT" sz="1200" dirty="0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endParaRPr>
                  </a:p>
                </p:txBody>
              </p:sp>
            </p:grpSp>
            <p:sp>
              <p:nvSpPr>
                <p:cNvPr id="12" name="TextBox 19">
                  <a:extLst>
                    <a:ext uri="{FF2B5EF4-FFF2-40B4-BE49-F238E27FC236}">
                      <a16:creationId xmlns:a16="http://schemas.microsoft.com/office/drawing/2014/main" id="{DE92D8FB-A7E2-1415-15F5-2FFB787E7AEB}"/>
                    </a:ext>
                  </a:extLst>
                </p:cNvPr>
                <p:cNvSpPr txBox="1"/>
                <p:nvPr/>
              </p:nvSpPr>
              <p:spPr>
                <a:xfrm>
                  <a:off x="3980573" y="2949854"/>
                  <a:ext cx="3054059" cy="752324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 algn="r">
                    <a:buClrTx/>
                    <a:defRPr/>
                  </a:pPr>
                  <a:r>
                    <a:rPr lang="it-IT" sz="1600" b="1" dirty="0">
                      <a:solidFill>
                        <a:schemeClr val="accent6"/>
                      </a:solidFill>
                      <a:latin typeface="Poppins" pitchFamily="2" charset="77"/>
                      <a:cs typeface="Poppins" pitchFamily="2" charset="77"/>
                    </a:rPr>
                    <a:t>Layout</a:t>
                  </a:r>
                </a:p>
                <a:p>
                  <a:pPr algn="r"/>
                  <a:r>
                    <a:rPr lang="it-IT" sz="1200" dirty="0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rPr>
                    <a:t>Posizionamento (statico, relativo, …)</a:t>
                  </a:r>
                </a:p>
                <a:p>
                  <a:pPr algn="r"/>
                  <a:r>
                    <a:rPr lang="it-IT" sz="1200" dirty="0" err="1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rPr>
                    <a:t>Flexbox</a:t>
                  </a:r>
                  <a:endPara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endParaRPr>
                </a:p>
                <a:p>
                  <a:pPr algn="r"/>
                  <a:r>
                    <a:rPr lang="it-IT" sz="1200" dirty="0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rPr>
                    <a:t>CSS </a:t>
                  </a:r>
                  <a:r>
                    <a:rPr lang="it-IT" sz="1200" dirty="0" err="1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rPr>
                    <a:t>Grid</a:t>
                  </a:r>
                  <a:r>
                    <a:rPr lang="it-IT" sz="1200" dirty="0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rPr>
                    <a:t> Layout</a:t>
                  </a:r>
                  <a:endParaRPr lang="it-IT" sz="1100" dirty="0">
                    <a:solidFill>
                      <a:srgbClr val="434BB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endParaRPr>
                </a:p>
              </p:txBody>
            </p:sp>
          </p:grpSp>
          <p:sp>
            <p:nvSpPr>
              <p:cNvPr id="8" name="TextBox 19">
                <a:extLst>
                  <a:ext uri="{FF2B5EF4-FFF2-40B4-BE49-F238E27FC236}">
                    <a16:creationId xmlns:a16="http://schemas.microsoft.com/office/drawing/2014/main" id="{2A904A2A-1744-C50F-EB60-756F4EDE8708}"/>
                  </a:ext>
                </a:extLst>
              </p:cNvPr>
              <p:cNvSpPr txBox="1"/>
              <p:nvPr/>
            </p:nvSpPr>
            <p:spPr>
              <a:xfrm>
                <a:off x="2215918" y="1460071"/>
                <a:ext cx="3494441" cy="523288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chemeClr val="accent1"/>
                    </a:solidFill>
                    <a:latin typeface="Poppins" pitchFamily="2" charset="77"/>
                    <a:cs typeface="Poppins" pitchFamily="2" charset="77"/>
                  </a:rPr>
                  <a:t>Tag HTML base</a:t>
                </a:r>
                <a:endParaRPr lang="en-US" sz="700" b="1" dirty="0">
                  <a:solidFill>
                    <a:schemeClr val="accent1"/>
                  </a:solidFill>
                  <a:latin typeface="Poppins" pitchFamily="2" charset="77"/>
                  <a:cs typeface="Poppins" pitchFamily="2" charset="77"/>
                </a:endParaRPr>
              </a:p>
              <a:p>
                <a:pPr algn="r"/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&lt;html&gt; &lt;head&gt; &lt;body&gt; 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ecc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…</a:t>
                </a:r>
              </a:p>
            </p:txBody>
          </p:sp>
          <p:sp>
            <p:nvSpPr>
              <p:cNvPr id="9" name="TextBox 19">
                <a:extLst>
                  <a:ext uri="{FF2B5EF4-FFF2-40B4-BE49-F238E27FC236}">
                    <a16:creationId xmlns:a16="http://schemas.microsoft.com/office/drawing/2014/main" id="{2CEDBD7C-49E6-2239-C5BB-EB665D409BC6}"/>
                  </a:ext>
                </a:extLst>
              </p:cNvPr>
              <p:cNvSpPr txBox="1"/>
              <p:nvPr/>
            </p:nvSpPr>
            <p:spPr>
              <a:xfrm>
                <a:off x="7990371" y="1361744"/>
                <a:ext cx="3494441" cy="707978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sz="1600" b="1" dirty="0" err="1">
                    <a:solidFill>
                      <a:schemeClr val="accent2"/>
                    </a:solidFill>
                    <a:latin typeface="Poppins" pitchFamily="2" charset="77"/>
                    <a:cs typeface="Poppins" pitchFamily="2" charset="77"/>
                  </a:rPr>
                  <a:t>Elementi</a:t>
                </a:r>
                <a:r>
                  <a:rPr lang="en-US" sz="1600" b="1" dirty="0">
                    <a:solidFill>
                      <a:schemeClr val="accent2"/>
                    </a:solidFill>
                    <a:latin typeface="Poppins" pitchFamily="2" charset="77"/>
                    <a:cs typeface="Poppins" pitchFamily="2" charset="77"/>
                  </a:rPr>
                  <a:t> HTML</a:t>
                </a:r>
              </a:p>
              <a:p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Tag e attributi</a:t>
                </a:r>
              </a:p>
              <a:p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&lt;p&gt; &lt;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span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&gt; &lt;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table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&gt; </a:t>
                </a:r>
                <a:r>
                  <a:rPr lang="it-IT" sz="1200" dirty="0" err="1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ecc</a:t>
                </a:r>
                <a:r>
                  <a:rPr lang="it-IT" sz="1200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…</a:t>
                </a:r>
              </a:p>
            </p:txBody>
          </p:sp>
          <p:sp>
            <p:nvSpPr>
              <p:cNvPr id="10" name="TextBox 19">
                <a:extLst>
                  <a:ext uri="{FF2B5EF4-FFF2-40B4-BE49-F238E27FC236}">
                    <a16:creationId xmlns:a16="http://schemas.microsoft.com/office/drawing/2014/main" id="{ED6731C5-5558-8542-4BA2-0DD75E28E330}"/>
                  </a:ext>
                </a:extLst>
              </p:cNvPr>
              <p:cNvSpPr txBox="1"/>
              <p:nvPr/>
            </p:nvSpPr>
            <p:spPr>
              <a:xfrm>
                <a:off x="8861100" y="3554993"/>
                <a:ext cx="3163592" cy="338598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sz="1600" b="1" dirty="0" err="1">
                    <a:solidFill>
                      <a:schemeClr val="accent3"/>
                    </a:solidFill>
                    <a:latin typeface="Poppins" pitchFamily="2" charset="77"/>
                    <a:cs typeface="Poppins" pitchFamily="2" charset="77"/>
                  </a:rPr>
                  <a:t>Commenti</a:t>
                </a:r>
                <a:endParaRPr lang="en-US" sz="16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</p:grpSp>
        <p:sp>
          <p:nvSpPr>
            <p:cNvPr id="5" name="Freeform: Shape 31">
              <a:extLst>
                <a:ext uri="{FF2B5EF4-FFF2-40B4-BE49-F238E27FC236}">
                  <a16:creationId xmlns:a16="http://schemas.microsoft.com/office/drawing/2014/main" id="{70921734-CE3F-00CB-E165-23A809BE23B3}"/>
                </a:ext>
              </a:extLst>
            </p:cNvPr>
            <p:cNvSpPr/>
            <p:nvPr/>
          </p:nvSpPr>
          <p:spPr>
            <a:xfrm>
              <a:off x="6237960" y="3702191"/>
              <a:ext cx="121336" cy="44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9" h="395">
                  <a:moveTo>
                    <a:pt x="893" y="395"/>
                  </a:moveTo>
                  <a:lnTo>
                    <a:pt x="45" y="395"/>
                  </a:lnTo>
                  <a:lnTo>
                    <a:pt x="20" y="328"/>
                  </a:lnTo>
                  <a:lnTo>
                    <a:pt x="20" y="327"/>
                  </a:lnTo>
                  <a:cubicBezTo>
                    <a:pt x="-7" y="254"/>
                    <a:pt x="-6" y="172"/>
                    <a:pt x="20" y="98"/>
                  </a:cubicBezTo>
                  <a:lnTo>
                    <a:pt x="30" y="69"/>
                  </a:lnTo>
                  <a:cubicBezTo>
                    <a:pt x="44" y="27"/>
                    <a:pt x="83" y="0"/>
                    <a:pt x="127" y="0"/>
                  </a:cubicBezTo>
                  <a:lnTo>
                    <a:pt x="811" y="0"/>
                  </a:lnTo>
                  <a:cubicBezTo>
                    <a:pt x="855" y="0"/>
                    <a:pt x="894" y="27"/>
                    <a:pt x="908" y="69"/>
                  </a:cubicBezTo>
                  <a:lnTo>
                    <a:pt x="919" y="99"/>
                  </a:lnTo>
                  <a:cubicBezTo>
                    <a:pt x="945" y="173"/>
                    <a:pt x="946" y="254"/>
                    <a:pt x="918" y="328"/>
                  </a:cubicBezTo>
                  <a:cubicBezTo>
                    <a:pt x="918" y="329"/>
                    <a:pt x="918" y="329"/>
                    <a:pt x="917" y="330"/>
                  </a:cubicBezTo>
                  <a:close/>
                </a:path>
              </a:pathLst>
            </a:custGeom>
            <a:solidFill>
              <a:srgbClr val="231F20"/>
            </a:solidFill>
            <a:ln cap="flat">
              <a:noFill/>
              <a:prstDash val="solid"/>
            </a:ln>
          </p:spPr>
          <p:txBody>
            <a:bodyPr vert="horz" wrap="none" lIns="44994" tIns="22497" rIns="44994" bIns="22497" anchor="ctr" anchorCtr="1" compatLnSpc="0"/>
            <a:lstStyle/>
            <a:p>
              <a:pPr hangingPunct="0"/>
              <a:endParaRPr lang="en-US" sz="900">
                <a:latin typeface="Arial" pitchFamily="18"/>
                <a:ea typeface="Microsoft YaHei" pitchFamily="2"/>
                <a:cs typeface="Lucida San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5741571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4F22C0-9170-5C10-EF2C-6A1D657BB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1">
            <a:extLst>
              <a:ext uri="{FF2B5EF4-FFF2-40B4-BE49-F238E27FC236}">
                <a16:creationId xmlns:a16="http://schemas.microsoft.com/office/drawing/2014/main" id="{7CBD3AC8-C30E-4A13-E358-448245089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2" y="301058"/>
            <a:ext cx="10515600" cy="382006"/>
          </a:xfrm>
        </p:spPr>
        <p:txBody>
          <a:bodyPr vert="horz" lIns="91422" tIns="45711" rIns="91422" bIns="45711" rtlCol="0" anchor="t">
            <a:noAutofit/>
          </a:bodyPr>
          <a:lstStyle/>
          <a:p>
            <a:r>
              <a:rPr lang="it-IT" dirty="0">
                <a:latin typeface="Poppins"/>
                <a:cs typeface="Poppins"/>
              </a:rPr>
              <a:t>JavaScript – Chiamate ad API (GET)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A90A3-6529-A1F2-053D-F6D5A6C15E9A}"/>
              </a:ext>
            </a:extLst>
          </p:cNvPr>
          <p:cNvSpPr txBox="1"/>
          <p:nvPr/>
        </p:nvSpPr>
        <p:spPr>
          <a:xfrm>
            <a:off x="391792" y="773096"/>
            <a:ext cx="1092708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callApi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'http://localhost:3000/endpoint'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URLSearchParams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'key'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'application/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Authorization: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`Bearer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userStore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respBody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respBody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TO-DO: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Gestione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risposta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'Catch API: 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2318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computer, computer, Dispositivo di output, Netbook&#10;&#10;Descrizione generata automaticamente">
            <a:extLst>
              <a:ext uri="{FF2B5EF4-FFF2-40B4-BE49-F238E27FC236}">
                <a16:creationId xmlns:a16="http://schemas.microsoft.com/office/drawing/2014/main" id="{949DEF71-28D9-C742-ACBA-F510337F1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8959"/>
            <a:ext cx="7767046" cy="3986840"/>
          </a:xfrm>
          <a:prstGeom prst="rect">
            <a:avLst/>
          </a:prstGeom>
        </p:spPr>
      </p:pic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it-IT" dirty="0">
                <a:latin typeface="Poppins"/>
                <a:cs typeface="Poppins"/>
              </a:rPr>
              <a:t>Progetto – Movies Manager</a:t>
            </a:r>
            <a:endParaRPr lang="it-IT" sz="2000" dirty="0"/>
          </a:p>
        </p:txBody>
      </p:sp>
      <p:sp>
        <p:nvSpPr>
          <p:cNvPr id="31" name="TextBox 41">
            <a:extLst>
              <a:ext uri="{FF2B5EF4-FFF2-40B4-BE49-F238E27FC236}">
                <a16:creationId xmlns:a16="http://schemas.microsoft.com/office/drawing/2014/main" id="{513FDAD3-E2C4-C47A-1DA3-6FF794FD794F}"/>
              </a:ext>
            </a:extLst>
          </p:cNvPr>
          <p:cNvSpPr txBox="1"/>
          <p:nvPr/>
        </p:nvSpPr>
        <p:spPr>
          <a:xfrm>
            <a:off x="7641103" y="513979"/>
            <a:ext cx="41569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accent3"/>
                </a:solidFill>
                <a:latin typeface="Poppins"/>
                <a:ea typeface="+mn-lt"/>
                <a:cs typeface="+mn-lt"/>
              </a:rPr>
              <a:t>Login</a:t>
            </a:r>
          </a:p>
          <a:p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Pagina che consente all’utente di autenticarsi all’applicazione. Prevista anche funzionalità di registrazione.</a:t>
            </a:r>
            <a:endParaRPr lang="it-IT" sz="1600" b="1" spc="-10" dirty="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  <a:p>
            <a:endParaRPr lang="it-IT" sz="1600" spc="-10" dirty="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it-IT" sz="1600" b="1" dirty="0">
                <a:solidFill>
                  <a:schemeClr val="accent3"/>
                </a:solidFill>
                <a:latin typeface="Poppins"/>
                <a:ea typeface="+mn-lt"/>
                <a:cs typeface="+mn-lt"/>
              </a:rPr>
              <a:t>Lista film</a:t>
            </a:r>
          </a:p>
          <a:p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Pagina che consente di visualizzare l’elenco dei film presenti su DB. Prevista ricerca mediante l’utilizzo di filtri e possibilità di inserire un nuovo film.</a:t>
            </a:r>
            <a:endParaRPr lang="it-IT" sz="1600" b="1" spc="-10" dirty="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36607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 dirty="0">
                <a:latin typeface="Poppins"/>
                <a:cs typeface="Poppins"/>
              </a:rPr>
              <a:t>HTML – Struttura pagina</a:t>
            </a:r>
            <a:endParaRPr lang="it-IT" sz="2000" dirty="0"/>
          </a:p>
        </p:txBody>
      </p:sp>
      <p:sp>
        <p:nvSpPr>
          <p:cNvPr id="31" name="TextBox 41">
            <a:extLst>
              <a:ext uri="{FF2B5EF4-FFF2-40B4-BE49-F238E27FC236}">
                <a16:creationId xmlns:a16="http://schemas.microsoft.com/office/drawing/2014/main" id="{513FDAD3-E2C4-C47A-1DA3-6FF794FD794F}"/>
              </a:ext>
            </a:extLst>
          </p:cNvPr>
          <p:cNvSpPr txBox="1"/>
          <p:nvPr/>
        </p:nvSpPr>
        <p:spPr>
          <a:xfrm>
            <a:off x="8156448" y="832976"/>
            <a:ext cx="37216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accent3"/>
                </a:solidFill>
                <a:latin typeface="Poppins"/>
                <a:ea typeface="+mn-lt"/>
                <a:cs typeface="+mn-lt"/>
              </a:rPr>
              <a:t>Struttura </a:t>
            </a:r>
            <a:r>
              <a:rPr lang="it-IT" sz="1600" b="1" dirty="0" err="1">
                <a:solidFill>
                  <a:schemeClr val="accent3"/>
                </a:solidFill>
                <a:latin typeface="Poppins"/>
                <a:ea typeface="+mn-lt"/>
                <a:cs typeface="+mn-lt"/>
              </a:rPr>
              <a:t>Murkup</a:t>
            </a:r>
            <a:endParaRPr lang="it-IT" sz="1600" b="1" dirty="0">
              <a:solidFill>
                <a:schemeClr val="accent3"/>
              </a:solidFill>
              <a:latin typeface="Poppins"/>
              <a:ea typeface="+mn-lt"/>
              <a:cs typeface="+mn-lt"/>
            </a:endParaRPr>
          </a:p>
          <a:p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Elementi, gerarchia, annidamento</a:t>
            </a:r>
            <a:endParaRPr lang="it-IT" sz="1600" b="1" dirty="0">
              <a:solidFill>
                <a:schemeClr val="accent3"/>
              </a:solidFill>
              <a:latin typeface="Poppins"/>
              <a:ea typeface="+mn-lt"/>
              <a:cs typeface="+mn-lt"/>
            </a:endParaRPr>
          </a:p>
          <a:p>
            <a:endParaRPr lang="it-IT" sz="1600" b="1" dirty="0">
              <a:solidFill>
                <a:schemeClr val="accent3"/>
              </a:solidFill>
              <a:latin typeface="Poppins"/>
              <a:ea typeface="+mn-lt"/>
              <a:cs typeface="+mn-lt"/>
            </a:endParaRPr>
          </a:p>
          <a:p>
            <a:r>
              <a:rPr lang="it-IT" sz="1600" b="1" dirty="0">
                <a:solidFill>
                  <a:schemeClr val="accent3"/>
                </a:solidFill>
                <a:latin typeface="Poppins"/>
                <a:ea typeface="+mn-lt"/>
                <a:cs typeface="+mn-lt"/>
              </a:rPr>
              <a:t>TAG</a:t>
            </a:r>
          </a:p>
          <a:p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&lt;nome-tag&gt;</a:t>
            </a:r>
          </a:p>
          <a:p>
            <a:endParaRPr lang="it-IT" sz="1600" spc="-10" dirty="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it-IT" sz="1600" b="1" dirty="0">
                <a:solidFill>
                  <a:schemeClr val="accent3"/>
                </a:solidFill>
                <a:latin typeface="Poppins"/>
                <a:ea typeface="+mn-lt"/>
                <a:cs typeface="+mn-lt"/>
              </a:rPr>
              <a:t>Elementi strutturali</a:t>
            </a:r>
          </a:p>
          <a:p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html, head, body</a:t>
            </a:r>
            <a:endParaRPr lang="it-IT" sz="1600" b="1" spc="-10" dirty="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5DE37F-8597-037F-F6D6-A666A6FE2301}"/>
              </a:ext>
            </a:extLst>
          </p:cNvPr>
          <p:cNvSpPr txBox="1"/>
          <p:nvPr/>
        </p:nvSpPr>
        <p:spPr>
          <a:xfrm>
            <a:off x="393942" y="832976"/>
            <a:ext cx="7634489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"it"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"icon"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"/favicon.ico"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"stile.css"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							scale=1.0"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5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DevHub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Expert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sz="15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Codice</a:t>
            </a:r>
            <a:r>
              <a:rPr lang="en-US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HTML per il </a:t>
            </a:r>
            <a:r>
              <a:rPr lang="en-US" sz="15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contenuto</a:t>
            </a:r>
            <a:r>
              <a:rPr lang="en-US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della</a:t>
            </a:r>
            <a:r>
              <a:rPr lang="en-US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pagina</a:t>
            </a:r>
            <a:r>
              <a:rPr lang="en-US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Quando la </a:t>
            </a:r>
            <a:r>
              <a:rPr lang="en-US" sz="15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pagina</a:t>
            </a:r>
            <a:r>
              <a:rPr lang="en-US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è </a:t>
            </a:r>
            <a:r>
              <a:rPr lang="en-US" sz="15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stata</a:t>
            </a:r>
            <a:r>
              <a:rPr lang="en-US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completamente</a:t>
            </a:r>
            <a:r>
              <a:rPr lang="en-US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caricata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DOMContentLoaded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 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pagina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è 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stata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caricata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correttamente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5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"test.js"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647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CAE80-2228-FFDC-4591-794EBDA25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9B7F7B2-A47E-FEAF-AEB9-7B2AD98E72C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 dirty="0">
                <a:latin typeface="Poppins"/>
                <a:cs typeface="Poppins"/>
              </a:rPr>
              <a:t>HTML - Elementi</a:t>
            </a:r>
            <a:endParaRPr lang="it-IT" sz="2000" dirty="0"/>
          </a:p>
        </p:txBody>
      </p:sp>
      <p:sp>
        <p:nvSpPr>
          <p:cNvPr id="31" name="TextBox 41">
            <a:extLst>
              <a:ext uri="{FF2B5EF4-FFF2-40B4-BE49-F238E27FC236}">
                <a16:creationId xmlns:a16="http://schemas.microsoft.com/office/drawing/2014/main" id="{8B88716E-0AF3-700F-F0A9-368C53699FEC}"/>
              </a:ext>
            </a:extLst>
          </p:cNvPr>
          <p:cNvSpPr txBox="1"/>
          <p:nvPr/>
        </p:nvSpPr>
        <p:spPr>
          <a:xfrm>
            <a:off x="7320325" y="931001"/>
            <a:ext cx="44871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accent3"/>
                </a:solidFill>
                <a:latin typeface="Poppins"/>
                <a:ea typeface="+mn-lt"/>
                <a:cs typeface="+mn-lt"/>
              </a:rPr>
              <a:t>TAG principali</a:t>
            </a:r>
          </a:p>
          <a:p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&lt;div&gt; &lt;a&gt; &lt;</a:t>
            </a:r>
            <a:r>
              <a:rPr lang="it-IT" sz="1600" spc="-10" dirty="0" err="1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img</a:t>
            </a:r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&gt; &lt;</a:t>
            </a:r>
            <a:r>
              <a:rPr lang="it-IT" sz="1600" spc="-10" dirty="0" err="1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form</a:t>
            </a:r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&gt; &lt;h1&gt;</a:t>
            </a:r>
            <a:endParaRPr lang="it-IT" sz="1600" b="1" dirty="0">
              <a:solidFill>
                <a:schemeClr val="accent3"/>
              </a:solidFill>
              <a:latin typeface="Poppins"/>
              <a:ea typeface="+mn-lt"/>
              <a:cs typeface="+mn-lt"/>
            </a:endParaRPr>
          </a:p>
          <a:p>
            <a:endParaRPr lang="it-IT" sz="1600" b="1" dirty="0">
              <a:solidFill>
                <a:schemeClr val="accent3"/>
              </a:solidFill>
              <a:latin typeface="Poppins"/>
              <a:ea typeface="+mn-lt"/>
              <a:cs typeface="+mn-lt"/>
            </a:endParaRPr>
          </a:p>
          <a:p>
            <a:r>
              <a:rPr lang="it-IT" sz="1600" b="1" dirty="0">
                <a:solidFill>
                  <a:schemeClr val="accent3"/>
                </a:solidFill>
                <a:latin typeface="Poppins"/>
                <a:ea typeface="+mn-lt"/>
                <a:cs typeface="+mn-lt"/>
              </a:rPr>
              <a:t>Attributi</a:t>
            </a:r>
          </a:p>
          <a:p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&lt;nome-tag attr1="valore1" attr2="valore2"&gt; </a:t>
            </a:r>
          </a:p>
          <a:p>
            <a:endParaRPr lang="it-IT" sz="1600" spc="-10" dirty="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it-IT" sz="1600" b="1" dirty="0">
                <a:solidFill>
                  <a:schemeClr val="accent3"/>
                </a:solidFill>
                <a:latin typeface="Poppins"/>
                <a:ea typeface="+mn-lt"/>
                <a:cs typeface="+mn-lt"/>
              </a:rPr>
              <a:t>Commenti</a:t>
            </a:r>
          </a:p>
          <a:p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&lt;!-- Commento --&gt;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54C7B-00B1-163D-ECC8-D6443B424050}"/>
              </a:ext>
            </a:extLst>
          </p:cNvPr>
          <p:cNvSpPr txBox="1"/>
          <p:nvPr/>
        </p:nvSpPr>
        <p:spPr>
          <a:xfrm>
            <a:off x="384516" y="931001"/>
            <a:ext cx="67843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"https://example.com"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"_blank"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   Visita il nostro </a:t>
            </a:r>
            <a:r>
              <a:rPr lang="en-US" sz="15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sito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/immagine.jpg"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Descrizione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						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dell'immagine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!–- </a:t>
            </a:r>
            <a:r>
              <a:rPr lang="en-US" sz="15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Elenco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ordinato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--&gt;</a:t>
            </a: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5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Elemento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1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5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Elemento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2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"/submit"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"username“</a:t>
            </a:r>
            <a:r>
              <a:rPr lang="en-US" sz="1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Inserisci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il 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tuo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5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707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04A6C-1E24-AD39-E582-FE9A6269F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A0CA5958-C929-D442-8E42-83ACF360367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 dirty="0">
                <a:latin typeface="Poppins"/>
                <a:cs typeface="Poppins"/>
              </a:rPr>
              <a:t>CSS - Sintassi</a:t>
            </a:r>
            <a:endParaRPr lang="it-IT" sz="2000" dirty="0"/>
          </a:p>
        </p:txBody>
      </p:sp>
      <p:sp>
        <p:nvSpPr>
          <p:cNvPr id="31" name="TextBox 41">
            <a:extLst>
              <a:ext uri="{FF2B5EF4-FFF2-40B4-BE49-F238E27FC236}">
                <a16:creationId xmlns:a16="http://schemas.microsoft.com/office/drawing/2014/main" id="{AF9F1E49-C049-E53F-5212-ABFAE90C897B}"/>
              </a:ext>
            </a:extLst>
          </p:cNvPr>
          <p:cNvSpPr txBox="1"/>
          <p:nvPr/>
        </p:nvSpPr>
        <p:spPr>
          <a:xfrm>
            <a:off x="7305773" y="2054461"/>
            <a:ext cx="448715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accent3"/>
                </a:solidFill>
                <a:latin typeface="Poppins"/>
                <a:ea typeface="+mn-lt"/>
                <a:cs typeface="+mn-lt"/>
              </a:rPr>
              <a:t>Sintassi</a:t>
            </a:r>
          </a:p>
          <a:p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selettore {</a:t>
            </a:r>
          </a:p>
          <a:p>
            <a:r>
              <a:rPr lang="it-IT" sz="1600" b="1" spc="-10" dirty="0">
                <a:solidFill>
                  <a:schemeClr val="bg2"/>
                </a:solidFill>
                <a:latin typeface="Poppins" pitchFamily="2" charset="77"/>
                <a:ea typeface="+mn-lt"/>
                <a:cs typeface="Poppins" pitchFamily="2" charset="77"/>
              </a:rPr>
              <a:t>   </a:t>
            </a:r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proprietà: valore;</a:t>
            </a:r>
          </a:p>
          <a:p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}</a:t>
            </a:r>
          </a:p>
          <a:p>
            <a:endParaRPr lang="it-IT" sz="1600" b="1" dirty="0">
              <a:solidFill>
                <a:schemeClr val="accent3"/>
              </a:solidFill>
              <a:latin typeface="Poppins"/>
              <a:ea typeface="+mn-lt"/>
              <a:cs typeface="+mn-lt"/>
            </a:endParaRPr>
          </a:p>
          <a:p>
            <a:r>
              <a:rPr lang="it-IT" sz="1600" b="1" dirty="0">
                <a:solidFill>
                  <a:schemeClr val="accent3"/>
                </a:solidFill>
                <a:latin typeface="Poppins"/>
                <a:ea typeface="+mn-lt"/>
                <a:cs typeface="+mn-lt"/>
              </a:rPr>
              <a:t>Selettori</a:t>
            </a:r>
          </a:p>
          <a:p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Selettore di Tag, di ID, di classe</a:t>
            </a:r>
          </a:p>
          <a:p>
            <a:endParaRPr lang="it-IT" sz="1600" spc="-10" dirty="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it-IT" sz="1600" b="1" dirty="0">
                <a:solidFill>
                  <a:schemeClr val="accent3"/>
                </a:solidFill>
                <a:latin typeface="Poppins"/>
                <a:ea typeface="+mn-lt"/>
                <a:cs typeface="+mn-lt"/>
              </a:rPr>
              <a:t>Proprietà</a:t>
            </a:r>
          </a:p>
          <a:p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color, background-color, font-size, font-family, </a:t>
            </a:r>
            <a:r>
              <a:rPr lang="it-IT" sz="1600" spc="-10" dirty="0" err="1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margin</a:t>
            </a:r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it-IT" sz="1600" spc="-10" dirty="0" err="1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padding</a:t>
            </a:r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it-IT" sz="1600" spc="-10" dirty="0" err="1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border</a:t>
            </a:r>
            <a:r>
              <a:rPr lang="it-IT" sz="1600" spc="-1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,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31BBA-A7CC-4B41-FE60-035DD2B1397F}"/>
              </a:ext>
            </a:extLst>
          </p:cNvPr>
          <p:cNvSpPr txBox="1"/>
          <p:nvPr/>
        </p:nvSpPr>
        <p:spPr>
          <a:xfrm>
            <a:off x="393943" y="2768843"/>
            <a:ext cx="60944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'Arial'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#id-elemento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classe-elemento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B312C-BB7C-436C-40DE-638F88EC32A4}"/>
              </a:ext>
            </a:extLst>
          </p:cNvPr>
          <p:cNvSpPr txBox="1"/>
          <p:nvPr/>
        </p:nvSpPr>
        <p:spPr>
          <a:xfrm>
            <a:off x="393943" y="870419"/>
            <a:ext cx="60944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"id-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elemento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classe-elemento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Lorem ipsum…</a:t>
            </a:r>
          </a:p>
          <a:p>
            <a:pPr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399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DA499-4EFB-16C8-52FB-E493017D9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22810392-1A30-D625-E669-908FC77BB10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 dirty="0">
                <a:latin typeface="Poppins"/>
                <a:cs typeface="Poppins"/>
              </a:rPr>
              <a:t>CSS - Box Model (default </a:t>
            </a:r>
            <a:r>
              <a:rPr lang="it-IT" dirty="0">
                <a:latin typeface="Poppins"/>
                <a:cs typeface="Poppins"/>
                <a:sym typeface="Wingdings" panose="05000000000000000000" pitchFamily="2" charset="2"/>
              </a:rPr>
              <a:t> box-</a:t>
            </a:r>
            <a:r>
              <a:rPr lang="it-IT" dirty="0" err="1">
                <a:latin typeface="Poppins"/>
                <a:cs typeface="Poppins"/>
                <a:sym typeface="Wingdings" panose="05000000000000000000" pitchFamily="2" charset="2"/>
              </a:rPr>
              <a:t>sizing</a:t>
            </a:r>
            <a:r>
              <a:rPr lang="it-IT" dirty="0">
                <a:latin typeface="Poppins"/>
                <a:cs typeface="Poppins"/>
                <a:sym typeface="Wingdings" panose="05000000000000000000" pitchFamily="2" charset="2"/>
              </a:rPr>
              <a:t>: </a:t>
            </a:r>
            <a:r>
              <a:rPr lang="it-IT" dirty="0" err="1">
                <a:latin typeface="Poppins"/>
                <a:cs typeface="Poppins"/>
                <a:sym typeface="Wingdings" panose="05000000000000000000" pitchFamily="2" charset="2"/>
              </a:rPr>
              <a:t>content</a:t>
            </a:r>
            <a:r>
              <a:rPr lang="it-IT" dirty="0">
                <a:latin typeface="Poppins"/>
                <a:cs typeface="Poppins"/>
                <a:sym typeface="Wingdings" panose="05000000000000000000" pitchFamily="2" charset="2"/>
              </a:rPr>
              <a:t>-box)</a:t>
            </a:r>
            <a:endParaRPr lang="it-IT" sz="2000" dirty="0"/>
          </a:p>
        </p:txBody>
      </p:sp>
      <p:pic>
        <p:nvPicPr>
          <p:cNvPr id="5" name="Picture 4" descr="A blue and orange rectangular shapes&#10;&#10;AI-generated content may be incorrect.">
            <a:extLst>
              <a:ext uri="{FF2B5EF4-FFF2-40B4-BE49-F238E27FC236}">
                <a16:creationId xmlns:a16="http://schemas.microsoft.com/office/drawing/2014/main" id="{7B0CC5CC-7923-D098-3E25-E41A56ADD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1" y="883674"/>
            <a:ext cx="11176819" cy="53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1463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9D20E89-D5F8-740B-0C2E-3F9E50C88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Poppins" pitchFamily="2" charset="77"/>
                <a:ea typeface="+mj-ea"/>
                <a:cs typeface="Poppins" pitchFamily="2" charset="77"/>
              </a:rPr>
              <a:t>CSS - Layout</a:t>
            </a:r>
            <a:endParaRPr lang="it-IT" sz="18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C8DE4E5-8403-8CCE-BE90-F6299A2B53BA}"/>
              </a:ext>
            </a:extLst>
          </p:cNvPr>
          <p:cNvSpPr txBox="1"/>
          <p:nvPr/>
        </p:nvSpPr>
        <p:spPr>
          <a:xfrm>
            <a:off x="411350" y="1139593"/>
            <a:ext cx="11361550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POSIZIONAMENTO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dirty="0" err="1">
                <a:solidFill>
                  <a:schemeClr val="bg2"/>
                </a:solidFill>
                <a:latin typeface="Poppins" pitchFamily="2" charset="77"/>
                <a:ea typeface="Lato Light"/>
                <a:cs typeface="Poppins" pitchFamily="2" charset="77"/>
              </a:rPr>
              <a:t>Statico</a:t>
            </a:r>
            <a:r>
              <a:rPr lang="en-US" sz="1400" dirty="0">
                <a:solidFill>
                  <a:schemeClr val="bg2"/>
                </a:solidFill>
                <a:latin typeface="Poppins" pitchFamily="2" charset="77"/>
                <a:ea typeface="Lato Light"/>
                <a:cs typeface="Poppins" pitchFamily="2" charset="77"/>
              </a:rPr>
              <a:t>: </a:t>
            </a: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Lato Light"/>
                <a:cs typeface="Poppins" pitchFamily="2" charset="77"/>
              </a:rPr>
              <a:t>posizionamento predefinito. Gli elementi seguono il flusso normale del documento.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Poppins" pitchFamily="2" charset="77"/>
                <a:ea typeface="Lato Light"/>
                <a:cs typeface="Poppins" pitchFamily="2" charset="77"/>
              </a:rPr>
              <a:t>Relativo:  gli elementi sono posizionati rispetto alla loro posizione originale. Il posizionamento può essere alterato usando top,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Poppins" pitchFamily="2" charset="77"/>
                <a:ea typeface="Lato Light"/>
                <a:cs typeface="Poppins" pitchFamily="2" charset="77"/>
              </a:rPr>
              <a:t>left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Poppins" pitchFamily="2" charset="77"/>
                <a:ea typeface="Lato Light"/>
                <a:cs typeface="Poppins" pitchFamily="2" charset="77"/>
              </a:rPr>
              <a:t>, …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Lato Light"/>
                <a:cs typeface="Poppins" pitchFamily="2" charset="77"/>
              </a:rPr>
              <a:t>Assoluto: gli elementi sono rimossi dal flusso del documento e posizionati rispetto al loro antenato più vicino con posizionamento diverso da statico. Il posizionamento può essere impostato usando top, </a:t>
            </a:r>
            <a:r>
              <a:rPr lang="it-IT" sz="1400" dirty="0" err="1">
                <a:solidFill>
                  <a:schemeClr val="bg2"/>
                </a:solidFill>
                <a:latin typeface="Poppins" pitchFamily="2" charset="77"/>
                <a:ea typeface="Lato Light"/>
                <a:cs typeface="Poppins" pitchFamily="2" charset="77"/>
              </a:rPr>
              <a:t>left</a:t>
            </a: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Lato Light"/>
                <a:cs typeface="Poppins" pitchFamily="2" charset="77"/>
              </a:rPr>
              <a:t>, … senza occupare spazio nel flusso.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Poppins" pitchFamily="2" charset="77"/>
                <a:ea typeface="Lato Light"/>
                <a:cs typeface="Poppins" pitchFamily="2" charset="77"/>
              </a:rPr>
              <a:t>Fisso: </a:t>
            </a: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Lato Light"/>
                <a:cs typeface="Poppins" pitchFamily="2" charset="77"/>
              </a:rPr>
              <a:t>g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Poppins" pitchFamily="2" charset="77"/>
                <a:ea typeface="Lato Light"/>
                <a:cs typeface="Poppins" pitchFamily="2" charset="77"/>
              </a:rPr>
              <a:t>li elementi sono rimossi dal flusso e rimangono nella stessa posizione della finestra del browser durante lo scorrimento. Il posizionamento può essere impostato rispetto alla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Poppins" pitchFamily="2" charset="77"/>
                <a:ea typeface="Lato Light"/>
                <a:cs typeface="Poppins" pitchFamily="2" charset="77"/>
              </a:rPr>
              <a:t>viewport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Poppins" pitchFamily="2" charset="77"/>
                <a:ea typeface="Lato Light"/>
                <a:cs typeface="Poppins" pitchFamily="2" charset="77"/>
              </a:rPr>
              <a:t> usando top,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Poppins" pitchFamily="2" charset="77"/>
                <a:ea typeface="Lato Light"/>
                <a:cs typeface="Poppins" pitchFamily="2" charset="77"/>
              </a:rPr>
              <a:t>left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Poppins" pitchFamily="2" charset="77"/>
                <a:ea typeface="Lato Light"/>
                <a:cs typeface="Poppins" pitchFamily="2" charset="77"/>
              </a:rPr>
              <a:t>, …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t-IT" sz="1400" dirty="0" err="1">
                <a:solidFill>
                  <a:schemeClr val="bg2"/>
                </a:solidFill>
                <a:latin typeface="Poppins" pitchFamily="2" charset="77"/>
                <a:ea typeface="Lato Light"/>
                <a:cs typeface="Poppins" pitchFamily="2" charset="77"/>
              </a:rPr>
              <a:t>Sticky</a:t>
            </a: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Lato Light"/>
                <a:cs typeface="Poppins" pitchFamily="2" charset="77"/>
              </a:rPr>
              <a:t>: gli elementi si comportano come relativi fino a quando non raggiungono una certa soglia di scorrimento, quindi diventano fissi. Si usano top, </a:t>
            </a:r>
            <a:r>
              <a:rPr lang="it-IT" sz="1400" dirty="0" err="1">
                <a:solidFill>
                  <a:schemeClr val="bg2"/>
                </a:solidFill>
                <a:latin typeface="Poppins" pitchFamily="2" charset="77"/>
                <a:ea typeface="Lato Light"/>
                <a:cs typeface="Poppins" pitchFamily="2" charset="77"/>
              </a:rPr>
              <a:t>left</a:t>
            </a:r>
            <a:r>
              <a:rPr lang="it-IT" sz="1400" dirty="0">
                <a:solidFill>
                  <a:schemeClr val="bg2"/>
                </a:solidFill>
                <a:latin typeface="Poppins" pitchFamily="2" charset="77"/>
                <a:ea typeface="Lato Light"/>
                <a:cs typeface="Poppins" pitchFamily="2" charset="77"/>
              </a:rPr>
              <a:t>, … per definire il punto in cui l’elemento diventa fisso.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Poppins" pitchFamily="2" charset="77"/>
              <a:ea typeface="Lato Light"/>
              <a:cs typeface="Poppins" pitchFamily="2" charset="77"/>
            </a:endParaRPr>
          </a:p>
          <a:p>
            <a:pPr>
              <a:defRPr/>
            </a:pPr>
            <a:endParaRPr lang="en-US" sz="1400" dirty="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GB" sz="14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FLEXBOX</a:t>
            </a:r>
          </a:p>
          <a:p>
            <a:pPr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Si tratta di </a:t>
            </a:r>
            <a:r>
              <a:rPr lang="it-IT" sz="1400" b="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un modello di layout CSS progettato per disporre gli elementi in modo efficiente all'interno di un contenitore, soprattutto quando la dimensione degli elementi è sconosciuta o dinamica.</a:t>
            </a:r>
          </a:p>
          <a:p>
            <a:pPr>
              <a:defRPr/>
            </a:pPr>
            <a:r>
              <a:rPr lang="it-IT" sz="1400" b="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Caratteristiche principali:</a:t>
            </a:r>
          </a:p>
          <a:p>
            <a:pPr marL="285750" indent="-285750">
              <a:buFontTx/>
              <a:buChar char="-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Orientamento: disporre gli elementi in orizzontale (riga) o verticale (colonna).</a:t>
            </a:r>
          </a:p>
          <a:p>
            <a:pPr marL="285750" indent="-285750">
              <a:buFontTx/>
              <a:buChar char="-"/>
              <a:defRPr/>
            </a:pPr>
            <a:r>
              <a:rPr lang="it-IT" sz="1400" b="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Spaziatura: distribuire lo spazio tra gli elementi e gestire l’allineamento.</a:t>
            </a:r>
          </a:p>
          <a:p>
            <a:pPr marL="285750" indent="-285750">
              <a:buFontTx/>
              <a:buChar char="-"/>
              <a:defRPr/>
            </a:pPr>
            <a:r>
              <a:rPr lang="it-IT" sz="14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Adattamento: gli elementi possono crescere o ridursi in base allo spazio disponibile.</a:t>
            </a:r>
            <a:endParaRPr lang="en-US" sz="1400" b="0" dirty="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  <a:p>
            <a:endParaRPr lang="en-GB" dirty="0">
              <a:latin typeface="Poppins" pitchFamily="2" charset="77"/>
              <a:cs typeface="Poppins" pitchFamily="2" charset="77"/>
            </a:endParaRPr>
          </a:p>
          <a:p>
            <a:r>
              <a:rPr lang="en-GB" sz="1400" b="1" dirty="0">
                <a:solidFill>
                  <a:schemeClr val="accent3"/>
                </a:solidFill>
                <a:latin typeface="Poppins" pitchFamily="2" charset="77"/>
                <a:cs typeface="Poppins" pitchFamily="2" charset="77"/>
              </a:rPr>
              <a:t>CSS GRID LAYOUT</a:t>
            </a:r>
          </a:p>
          <a:p>
            <a:pPr>
              <a:defRPr/>
            </a:pPr>
            <a:r>
              <a:rPr lang="it-IT" sz="1400" b="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Si tratta di  un potente sistema di layout CSS progettato per creare layout bidimensionali. Consente di disporre gli elementi in righe e colonne. Permette di posizionare gli elementi in aree specifiche della griglia, fornendo un layout più preciso.</a:t>
            </a:r>
            <a:endParaRPr lang="en-US" sz="1400" b="0" dirty="0">
              <a:solidFill>
                <a:schemeClr val="bg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5728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_ELI_dark">
  <a:themeElements>
    <a:clrScheme name="Company Profile web 009B3E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9CEB00"/>
      </a:accent1>
      <a:accent2>
        <a:srgbClr val="00C13E"/>
      </a:accent2>
      <a:accent3>
        <a:srgbClr val="008AF3"/>
      </a:accent3>
      <a:accent4>
        <a:srgbClr val="863CFF"/>
      </a:accent4>
      <a:accent5>
        <a:srgbClr val="F75B17"/>
      </a:accent5>
      <a:accent6>
        <a:srgbClr val="C70000"/>
      </a:accent6>
      <a:hlink>
        <a:srgbClr val="0563C1"/>
      </a:hlink>
      <a:folHlink>
        <a:srgbClr val="0563C1"/>
      </a:folHlink>
    </a:clrScheme>
    <a:fontScheme name="Custom 2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ELI_dark" id="{08FCCD58-9656-48B5-A8E9-21D01213E8BD}" vid="{5DE875CC-C764-4D57-A366-3D6A42B43542}"/>
    </a:ext>
  </a:extLst>
</a:theme>
</file>

<file path=ppt/theme/theme2.xml><?xml version="1.0" encoding="utf-8"?>
<a:theme xmlns:a="http://schemas.openxmlformats.org/drawingml/2006/main" name="11_Custom Design">
  <a:themeElements>
    <a:clrScheme name="CORPORATE PALETTE 202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CFDF8E"/>
      </a:accent1>
      <a:accent2>
        <a:srgbClr val="94C141"/>
      </a:accent2>
      <a:accent3>
        <a:srgbClr val="009B3E"/>
      </a:accent3>
      <a:accent4>
        <a:srgbClr val="0082A0"/>
      </a:accent4>
      <a:accent5>
        <a:srgbClr val="406CB4"/>
      </a:accent5>
      <a:accent6>
        <a:srgbClr val="424AB1"/>
      </a:accent6>
      <a:hlink>
        <a:srgbClr val="0563C1"/>
      </a:hlink>
      <a:folHlink>
        <a:srgbClr val="0563C1"/>
      </a:folHlink>
    </a:clrScheme>
    <a:fontScheme name="Custom 2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-2024_Value proposition Mobile as a service" id="{4E86F564-B004-2645-ACA1-231CD4062324}" vid="{85778502-9CE8-B544-8F3A-41E1F6F49D8E}"/>
    </a:ext>
  </a:extLst>
</a:theme>
</file>

<file path=ppt/theme/theme3.xml><?xml version="1.0" encoding="utf-8"?>
<a:theme xmlns:a="http://schemas.openxmlformats.org/drawingml/2006/main" name="16_Custom Design">
  <a:themeElements>
    <a:clrScheme name="Company Profile web 009B3E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9CEB00"/>
      </a:accent1>
      <a:accent2>
        <a:srgbClr val="00C13E"/>
      </a:accent2>
      <a:accent3>
        <a:srgbClr val="008AF3"/>
      </a:accent3>
      <a:accent4>
        <a:srgbClr val="863CFF"/>
      </a:accent4>
      <a:accent5>
        <a:srgbClr val="F75B17"/>
      </a:accent5>
      <a:accent6>
        <a:srgbClr val="C70000"/>
      </a:accent6>
      <a:hlink>
        <a:srgbClr val="0563C1"/>
      </a:hlink>
      <a:folHlink>
        <a:srgbClr val="0563C1"/>
      </a:folHlink>
    </a:clrScheme>
    <a:fontScheme name="Custom 2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-2024_Value proposition Mobile as a service" id="{4E86F564-B004-2645-ACA1-231CD4062324}" vid="{85778502-9CE8-B544-8F3A-41E1F6F49D8E}"/>
    </a:ext>
  </a:extLst>
</a:theme>
</file>

<file path=ppt/theme/theme4.xml><?xml version="1.0" encoding="utf-8"?>
<a:theme xmlns:a="http://schemas.openxmlformats.org/drawingml/2006/main" name="12_Custom Design">
  <a:themeElements>
    <a:clrScheme name="Company Profile web 009B3E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9CEB00"/>
      </a:accent1>
      <a:accent2>
        <a:srgbClr val="00C13E"/>
      </a:accent2>
      <a:accent3>
        <a:srgbClr val="008AF3"/>
      </a:accent3>
      <a:accent4>
        <a:srgbClr val="863CFF"/>
      </a:accent4>
      <a:accent5>
        <a:srgbClr val="F75B17"/>
      </a:accent5>
      <a:accent6>
        <a:srgbClr val="C70000"/>
      </a:accent6>
      <a:hlink>
        <a:srgbClr val="0563C1"/>
      </a:hlink>
      <a:folHlink>
        <a:srgbClr val="0563C1"/>
      </a:folHlink>
    </a:clrScheme>
    <a:fontScheme name="Custom 2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-2024_Value proposition Mobile as a service" id="{4E86F564-B004-2645-ACA1-231CD4062324}" vid="{811E8F95-2835-594E-99F2-3F5A549C18C0}"/>
    </a:ext>
  </a:extLst>
</a:theme>
</file>

<file path=ppt/theme/theme5.xml><?xml version="1.0" encoding="utf-8"?>
<a:theme xmlns:a="http://schemas.openxmlformats.org/drawingml/2006/main" name="13_Custom Design">
  <a:themeElements>
    <a:clrScheme name="Company Profile web 009B3E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9CEB00"/>
      </a:accent1>
      <a:accent2>
        <a:srgbClr val="00C13E"/>
      </a:accent2>
      <a:accent3>
        <a:srgbClr val="008AF3"/>
      </a:accent3>
      <a:accent4>
        <a:srgbClr val="863CFF"/>
      </a:accent4>
      <a:accent5>
        <a:srgbClr val="F75B17"/>
      </a:accent5>
      <a:accent6>
        <a:srgbClr val="C70000"/>
      </a:accent6>
      <a:hlink>
        <a:srgbClr val="0563C1"/>
      </a:hlink>
      <a:folHlink>
        <a:srgbClr val="0563C1"/>
      </a:folHlink>
    </a:clrScheme>
    <a:fontScheme name="Custom 2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-2024_Value proposition Mobile as a service" id="{4E86F564-B004-2645-ACA1-231CD4062324}" vid="{4A17FC34-4DE1-F044-BF39-09BD883C9328}"/>
    </a:ext>
  </a:extLst>
</a:theme>
</file>

<file path=ppt/theme/theme6.xml><?xml version="1.0" encoding="utf-8"?>
<a:theme xmlns:a="http://schemas.openxmlformats.org/drawingml/2006/main" name="14_Custom Design">
  <a:themeElements>
    <a:clrScheme name="Company Profile web 009B3E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9CEB00"/>
      </a:accent1>
      <a:accent2>
        <a:srgbClr val="00C13E"/>
      </a:accent2>
      <a:accent3>
        <a:srgbClr val="008AF3"/>
      </a:accent3>
      <a:accent4>
        <a:srgbClr val="863CFF"/>
      </a:accent4>
      <a:accent5>
        <a:srgbClr val="F75B17"/>
      </a:accent5>
      <a:accent6>
        <a:srgbClr val="C70000"/>
      </a:accent6>
      <a:hlink>
        <a:srgbClr val="0563C1"/>
      </a:hlink>
      <a:folHlink>
        <a:srgbClr val="0563C1"/>
      </a:folHlink>
    </a:clrScheme>
    <a:fontScheme name="Custom 2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-2024_Value proposition Mobile as a service" id="{4E86F564-B004-2645-ACA1-231CD4062324}" vid="{1544BEE8-AC95-0344-B8B5-0BDC220D6C57}"/>
    </a:ext>
  </a:extLst>
</a:theme>
</file>

<file path=ppt/theme/theme7.xml><?xml version="1.0" encoding="utf-8"?>
<a:theme xmlns:a="http://schemas.openxmlformats.org/drawingml/2006/main" name="15_Custom Design">
  <a:themeElements>
    <a:clrScheme name="CORPORATE PALETTE 202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CFDF8E"/>
      </a:accent1>
      <a:accent2>
        <a:srgbClr val="94C141"/>
      </a:accent2>
      <a:accent3>
        <a:srgbClr val="009B3E"/>
      </a:accent3>
      <a:accent4>
        <a:srgbClr val="0082A0"/>
      </a:accent4>
      <a:accent5>
        <a:srgbClr val="406CB4"/>
      </a:accent5>
      <a:accent6>
        <a:srgbClr val="424AB1"/>
      </a:accent6>
      <a:hlink>
        <a:srgbClr val="0563C1"/>
      </a:hlink>
      <a:folHlink>
        <a:srgbClr val="0563C1"/>
      </a:folHlink>
    </a:clrScheme>
    <a:fontScheme name="Custom 2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-2024_Value proposition Mobile as a service" id="{4E86F564-B004-2645-ACA1-231CD4062324}" vid="{71822789-49CF-7945-B87B-88727659FB04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theme_ELI_dark</Template>
  <TotalTime>1500</TotalTime>
  <Words>3500</Words>
  <Application>Microsoft Office PowerPoint</Application>
  <PresentationFormat>Widescreen</PresentationFormat>
  <Paragraphs>583</Paragraphs>
  <Slides>41</Slides>
  <Notes>27</Notes>
  <HiddenSlides>0</HiddenSlides>
  <MMClips>7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41</vt:i4>
      </vt:variant>
    </vt:vector>
  </HeadingPairs>
  <TitlesOfParts>
    <vt:vector size="59" baseType="lpstr">
      <vt:lpstr>Apple Symbols</vt:lpstr>
      <vt:lpstr>Aptos</vt:lpstr>
      <vt:lpstr>Arial</vt:lpstr>
      <vt:lpstr>Calibri</vt:lpstr>
      <vt:lpstr>Calibri Light</vt:lpstr>
      <vt:lpstr>Consolas</vt:lpstr>
      <vt:lpstr>Plus Jakarta Sans</vt:lpstr>
      <vt:lpstr>Poppins</vt:lpstr>
      <vt:lpstr>Poppins Light</vt:lpstr>
      <vt:lpstr>Roboto Black</vt:lpstr>
      <vt:lpstr>Roboto Light</vt:lpstr>
      <vt:lpstr>theme_ELI_dark</vt:lpstr>
      <vt:lpstr>11_Custom Design</vt:lpstr>
      <vt:lpstr>16_Custom Design</vt:lpstr>
      <vt:lpstr>12_Custom Design</vt:lpstr>
      <vt:lpstr>13_Custom Design</vt:lpstr>
      <vt:lpstr>14_Custom Design</vt:lpstr>
      <vt:lpstr>15_Custom Design</vt:lpstr>
      <vt:lpstr>PowerPoint Presentation</vt:lpstr>
      <vt:lpstr>Argomenti</vt:lpstr>
      <vt:lpstr>Strumenti</vt:lpstr>
      <vt:lpstr>HTML &amp; CSS – Concetti principali </vt:lpstr>
      <vt:lpstr>HTML – Struttura pagina</vt:lpstr>
      <vt:lpstr>HTML - Elementi</vt:lpstr>
      <vt:lpstr>CSS - Sintassi</vt:lpstr>
      <vt:lpstr>CSS - Box Model (default  box-sizing: content-box)</vt:lpstr>
      <vt:lpstr>CSS - Layout</vt:lpstr>
      <vt:lpstr>CSS - Flexbox</vt:lpstr>
      <vt:lpstr>CSS – Flexbox </vt:lpstr>
      <vt:lpstr>CSS – Flexbox </vt:lpstr>
      <vt:lpstr>JavaScript – Ripresa argomenti</vt:lpstr>
      <vt:lpstr>Vue 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Vue JS – Concetti fondamentali</vt:lpstr>
      <vt:lpstr>Direttive: V-FOR</vt:lpstr>
      <vt:lpstr>Direttive: V-IF / V-ELSE / V-SHOW</vt:lpstr>
      <vt:lpstr>Direttive: V-MODEL</vt:lpstr>
      <vt:lpstr>Direttive: V-BIND</vt:lpstr>
      <vt:lpstr>Direttive: V-ON</vt:lpstr>
      <vt:lpstr>Direttive: V-HTML / V-TEXT</vt:lpstr>
      <vt:lpstr>Direttive: V-ONCE</vt:lpstr>
      <vt:lpstr>Direttive: V-PRE / Direttive custom</vt:lpstr>
      <vt:lpstr>Props &amp; Emit – Child component</vt:lpstr>
      <vt:lpstr>Props &amp; Emit – Parent component</vt:lpstr>
      <vt:lpstr>Props &amp; Emit – Demo</vt:lpstr>
      <vt:lpstr>Computed Properties &amp; Watch</vt:lpstr>
      <vt:lpstr>index.html</vt:lpstr>
      <vt:lpstr>main.js</vt:lpstr>
      <vt:lpstr>Vue Router – index.js</vt:lpstr>
      <vt:lpstr>Vue Router – Utilizzo in App.vue</vt:lpstr>
      <vt:lpstr>Pinia – Definizione di uno store</vt:lpstr>
      <vt:lpstr>Pinia – Demo</vt:lpstr>
      <vt:lpstr>JavaScript – Chiamate ad API (POST)</vt:lpstr>
      <vt:lpstr>JavaScript – Chiamate ad API (GET)</vt:lpstr>
      <vt:lpstr>Progetto – Movies Manager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Davide Pesenti</dc:creator>
  <cp:lastModifiedBy>Stefano Sosio</cp:lastModifiedBy>
  <cp:revision>168</cp:revision>
  <dcterms:created xsi:type="dcterms:W3CDTF">2025-03-03T14:32:47Z</dcterms:created>
  <dcterms:modified xsi:type="dcterms:W3CDTF">2025-07-25T06:55:32Z</dcterms:modified>
</cp:coreProperties>
</file>